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5.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6.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7.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8.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9.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10.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11.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2.xml" ContentType="application/vnd.openxmlformats-officedocument.theme+xml"/>
  <Override PartName="/ppt/slideLayouts/slideLayout144.xml" ContentType="application/vnd.openxmlformats-officedocument.presentationml.slideLayout+xml"/>
  <Override PartName="/ppt/theme/theme13.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959" r:id="rId5"/>
    <p:sldMasterId id="2147483961" r:id="rId6"/>
    <p:sldMasterId id="2147483957" r:id="rId7"/>
    <p:sldMasterId id="2147483694" r:id="rId8"/>
    <p:sldMasterId id="2147483720" r:id="rId9"/>
    <p:sldMasterId id="2147483751" r:id="rId10"/>
    <p:sldMasterId id="2147483840" r:id="rId11"/>
    <p:sldMasterId id="2147483853" r:id="rId12"/>
    <p:sldMasterId id="2147483887" r:id="rId13"/>
    <p:sldMasterId id="2147483919" r:id="rId14"/>
    <p:sldMasterId id="2147483940" r:id="rId15"/>
    <p:sldMasterId id="2147484016" r:id="rId16"/>
    <p:sldMasterId id="2147484229" r:id="rId17"/>
  </p:sldMasterIdLst>
  <p:notesMasterIdLst>
    <p:notesMasterId r:id="rId71"/>
  </p:notesMasterIdLst>
  <p:handoutMasterIdLst>
    <p:handoutMasterId r:id="rId72"/>
  </p:handoutMasterIdLst>
  <p:sldIdLst>
    <p:sldId id="631" r:id="rId18"/>
    <p:sldId id="562" r:id="rId19"/>
    <p:sldId id="574" r:id="rId20"/>
    <p:sldId id="642" r:id="rId21"/>
    <p:sldId id="572" r:id="rId22"/>
    <p:sldId id="570" r:id="rId23"/>
    <p:sldId id="581" r:id="rId24"/>
    <p:sldId id="575" r:id="rId25"/>
    <p:sldId id="567" r:id="rId26"/>
    <p:sldId id="577" r:id="rId27"/>
    <p:sldId id="613" r:id="rId28"/>
    <p:sldId id="578" r:id="rId29"/>
    <p:sldId id="615" r:id="rId30"/>
    <p:sldId id="614" r:id="rId31"/>
    <p:sldId id="579" r:id="rId32"/>
    <p:sldId id="582" r:id="rId33"/>
    <p:sldId id="576" r:id="rId34"/>
    <p:sldId id="583" r:id="rId35"/>
    <p:sldId id="586" r:id="rId36"/>
    <p:sldId id="587" r:id="rId37"/>
    <p:sldId id="590" r:id="rId38"/>
    <p:sldId id="591" r:id="rId39"/>
    <p:sldId id="592" r:id="rId40"/>
    <p:sldId id="585" r:id="rId41"/>
    <p:sldId id="593" r:id="rId42"/>
    <p:sldId id="600" r:id="rId43"/>
    <p:sldId id="597" r:id="rId44"/>
    <p:sldId id="598" r:id="rId45"/>
    <p:sldId id="601" r:id="rId46"/>
    <p:sldId id="602" r:id="rId47"/>
    <p:sldId id="603" r:id="rId48"/>
    <p:sldId id="604" r:id="rId49"/>
    <p:sldId id="605" r:id="rId50"/>
    <p:sldId id="606" r:id="rId51"/>
    <p:sldId id="595" r:id="rId52"/>
    <p:sldId id="608" r:id="rId53"/>
    <p:sldId id="609" r:id="rId54"/>
    <p:sldId id="612" r:id="rId55"/>
    <p:sldId id="607" r:id="rId56"/>
    <p:sldId id="596" r:id="rId57"/>
    <p:sldId id="616" r:id="rId58"/>
    <p:sldId id="622" r:id="rId59"/>
    <p:sldId id="623" r:id="rId60"/>
    <p:sldId id="617" r:id="rId61"/>
    <p:sldId id="628" r:id="rId62"/>
    <p:sldId id="629" r:id="rId63"/>
    <p:sldId id="630" r:id="rId64"/>
    <p:sldId id="618" r:id="rId65"/>
    <p:sldId id="619" r:id="rId66"/>
    <p:sldId id="624" r:id="rId67"/>
    <p:sldId id="626" r:id="rId68"/>
    <p:sldId id="565" r:id="rId69"/>
    <p:sldId id="627"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0C682E15-2E16-4A71-9152-67FB457BC042}">
          <p14:sldIdLst>
            <p14:sldId id="631"/>
            <p14:sldId id="562"/>
            <p14:sldId id="574"/>
            <p14:sldId id="642"/>
            <p14:sldId id="572"/>
            <p14:sldId id="570"/>
            <p14:sldId id="581"/>
            <p14:sldId id="575"/>
            <p14:sldId id="567"/>
            <p14:sldId id="577"/>
            <p14:sldId id="613"/>
            <p14:sldId id="578"/>
            <p14:sldId id="615"/>
            <p14:sldId id="614"/>
            <p14:sldId id="579"/>
            <p14:sldId id="582"/>
            <p14:sldId id="576"/>
            <p14:sldId id="583"/>
            <p14:sldId id="586"/>
            <p14:sldId id="587"/>
            <p14:sldId id="590"/>
            <p14:sldId id="591"/>
            <p14:sldId id="592"/>
            <p14:sldId id="585"/>
            <p14:sldId id="593"/>
            <p14:sldId id="600"/>
            <p14:sldId id="597"/>
            <p14:sldId id="598"/>
            <p14:sldId id="601"/>
            <p14:sldId id="602"/>
            <p14:sldId id="603"/>
            <p14:sldId id="604"/>
            <p14:sldId id="605"/>
            <p14:sldId id="606"/>
            <p14:sldId id="595"/>
            <p14:sldId id="608"/>
            <p14:sldId id="609"/>
            <p14:sldId id="612"/>
            <p14:sldId id="607"/>
            <p14:sldId id="596"/>
            <p14:sldId id="616"/>
            <p14:sldId id="622"/>
            <p14:sldId id="623"/>
            <p14:sldId id="617"/>
            <p14:sldId id="628"/>
            <p14:sldId id="629"/>
            <p14:sldId id="630"/>
            <p14:sldId id="618"/>
            <p14:sldId id="619"/>
            <p14:sldId id="624"/>
            <p14:sldId id="626"/>
            <p14:sldId id="565"/>
            <p14:sldId id="62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D92CBB-55DA-4BB0-9A0B-2E9F2883C6CD}" v="1124" dt="2020-06-16T17:50:55.5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61333" autoAdjust="0"/>
  </p:normalViewPr>
  <p:slideViewPr>
    <p:cSldViewPr snapToGrid="0">
      <p:cViewPr varScale="1">
        <p:scale>
          <a:sx n="68" d="100"/>
          <a:sy n="68" d="100"/>
        </p:scale>
        <p:origin x="555" y="3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21" Type="http://schemas.openxmlformats.org/officeDocument/2006/relationships/slide" Target="slides/slide4.xml"/><Relationship Id="rId42" Type="http://schemas.openxmlformats.org/officeDocument/2006/relationships/slide" Target="slides/slide25.xml"/><Relationship Id="rId47" Type="http://schemas.openxmlformats.org/officeDocument/2006/relationships/slide" Target="slides/slide30.xml"/><Relationship Id="rId63" Type="http://schemas.openxmlformats.org/officeDocument/2006/relationships/slide" Target="slides/slide46.xml"/><Relationship Id="rId68" Type="http://schemas.openxmlformats.org/officeDocument/2006/relationships/slide" Target="slides/slide51.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slide" Target="slides/slide36.xml"/><Relationship Id="rId58" Type="http://schemas.openxmlformats.org/officeDocument/2006/relationships/slide" Target="slides/slide41.xml"/><Relationship Id="rId66" Type="http://schemas.openxmlformats.org/officeDocument/2006/relationships/slide" Target="slides/slide49.xml"/><Relationship Id="rId74"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44.xml"/><Relationship Id="rId19" Type="http://schemas.openxmlformats.org/officeDocument/2006/relationships/slide" Target="slides/slide2.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64" Type="http://schemas.openxmlformats.org/officeDocument/2006/relationships/slide" Target="slides/slide47.xml"/><Relationship Id="rId69" Type="http://schemas.openxmlformats.org/officeDocument/2006/relationships/slide" Target="slides/slide52.xml"/><Relationship Id="rId77"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slide" Target="slides/slide34.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slide" Target="slides/slide42.xml"/><Relationship Id="rId67" Type="http://schemas.openxmlformats.org/officeDocument/2006/relationships/slide" Target="slides/slide50.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openxmlformats.org/officeDocument/2006/relationships/slide" Target="slides/slide53.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 Type="http://schemas.openxmlformats.org/officeDocument/2006/relationships/slideMaster" Target="slideMasters/slideMaster7.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1.xml"/><Relationship Id="rId39" Type="http://schemas.openxmlformats.org/officeDocument/2006/relationships/slide" Target="slides/slide2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F29697-4A6D-AC4B-B035-E737BE26C24F}" type="datetimeFigureOut">
              <a:rPr lang="en-US" smtClean="0"/>
              <a:t>7/26/2021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166E8A-67CA-C341-8374-503D670F7D80}" type="slidenum">
              <a:rPr lang="en-US" smtClean="0"/>
              <a:t>‹#›</a:t>
            </a:fld>
            <a:endParaRPr lang="en-US"/>
          </a:p>
        </p:txBody>
      </p:sp>
    </p:spTree>
    <p:extLst>
      <p:ext uri="{BB962C8B-B14F-4D97-AF65-F5344CB8AC3E}">
        <p14:creationId xmlns:p14="http://schemas.microsoft.com/office/powerpoint/2010/main" val="5939878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795838-E26F-BF4F-AF40-5695E293B9BE}" type="datetimeFigureOut">
              <a:rPr lang="en-US" smtClean="0"/>
              <a:t>7/26/2021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5375D1-61FB-3243-8074-59CD809395A7}" type="slidenum">
              <a:rPr lang="en-US" smtClean="0"/>
              <a:t>‹#›</a:t>
            </a:fld>
            <a:endParaRPr lang="en-US"/>
          </a:p>
        </p:txBody>
      </p:sp>
    </p:spTree>
    <p:extLst>
      <p:ext uri="{BB962C8B-B14F-4D97-AF65-F5344CB8AC3E}">
        <p14:creationId xmlns:p14="http://schemas.microsoft.com/office/powerpoint/2010/main" val="1905384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41709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all attendees have arrived, congratulate them on completing their first challenge: Finding the Kick Off meeting!</a:t>
            </a:r>
          </a:p>
          <a:p>
            <a:endParaRPr lang="en-US" dirty="0"/>
          </a:p>
          <a:p>
            <a:r>
              <a:rPr lang="en-US" dirty="0"/>
              <a:t>Do welcomes &amp; intros.  </a:t>
            </a:r>
          </a:p>
          <a:p>
            <a:endParaRPr lang="en-US" dirty="0"/>
          </a:p>
          <a:p>
            <a:r>
              <a:rPr lang="en-US" dirty="0"/>
              <a:t>Cover logistics</a:t>
            </a:r>
          </a:p>
          <a:p>
            <a:pPr marL="171450" indent="-171450">
              <a:buFont typeface="Arial" panose="020B0604020202020204" pitchFamily="34" charset="0"/>
              <a:buChar char="•"/>
            </a:pPr>
            <a:r>
              <a:rPr lang="en-US" dirty="0"/>
              <a:t>if in person, restrooms, food, </a:t>
            </a:r>
            <a:r>
              <a:rPr lang="en-US" dirty="0" err="1"/>
              <a:t>etc</a:t>
            </a:r>
            <a:endParaRPr lang="en-US" dirty="0"/>
          </a:p>
          <a:p>
            <a:pPr marL="171450" indent="-171450">
              <a:buFont typeface="Arial" panose="020B0604020202020204" pitchFamily="34" charset="0"/>
              <a:buChar char="•"/>
            </a:pPr>
            <a:r>
              <a:rPr lang="en-US" dirty="0"/>
              <a:t>Cover event format </a:t>
            </a:r>
          </a:p>
          <a:p>
            <a:pPr marL="628650" lvl="1" indent="-171450">
              <a:buFont typeface="Arial" panose="020B0604020202020204" pitchFamily="34" charset="0"/>
              <a:buChar char="•"/>
            </a:pPr>
            <a:r>
              <a:rPr lang="en-US" dirty="0"/>
              <a:t>work on challenges in squads of 3-5</a:t>
            </a:r>
          </a:p>
          <a:p>
            <a:pPr marL="628650" lvl="1" indent="-171450">
              <a:buFont typeface="Arial" panose="020B0604020202020204" pitchFamily="34" charset="0"/>
              <a:buChar char="•"/>
            </a:pPr>
            <a:r>
              <a:rPr lang="en-US" dirty="0"/>
              <a:t>Squads progress at their own pace</a:t>
            </a:r>
          </a:p>
          <a:p>
            <a:pPr marL="628650" lvl="1" indent="-171450">
              <a:buFont typeface="Arial" panose="020B0604020202020204" pitchFamily="34" charset="0"/>
              <a:buChar char="•"/>
            </a:pPr>
            <a:r>
              <a:rPr lang="en-US" dirty="0"/>
              <a:t>Coaches are technical advisors, but won’t give answers, </a:t>
            </a:r>
            <a:r>
              <a:rPr lang="en-US" dirty="0" err="1"/>
              <a:t>etc</a:t>
            </a:r>
            <a:endParaRPr lang="en-US" dirty="0"/>
          </a:p>
          <a:p>
            <a:pPr marL="171450" indent="-171450">
              <a:buFont typeface="Arial" panose="020B0604020202020204" pitchFamily="34" charset="0"/>
              <a:buChar char="•"/>
            </a:pPr>
            <a:r>
              <a:rPr lang="en-US" dirty="0"/>
              <a:t>If virtual, give them a tour of the event team in Microsoft Teams and explain how they will use it (switching calls between general and squad channels)</a:t>
            </a:r>
          </a:p>
          <a:p>
            <a:pPr marL="0" indent="0">
              <a:buFont typeface="Arial" panose="020B0604020202020204" pitchFamily="34" charset="0"/>
              <a:buNone/>
            </a:pPr>
            <a:r>
              <a:rPr lang="en-US" dirty="0"/>
              <a:t>Squad formation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15375D1-61FB-3243-8074-59CD809395A7}" type="slidenum">
              <a:rPr lang="en-US" smtClean="0"/>
              <a:t>43</a:t>
            </a:fld>
            <a:endParaRPr lang="en-US"/>
          </a:p>
        </p:txBody>
      </p:sp>
    </p:spTree>
    <p:extLst>
      <p:ext uri="{BB962C8B-B14F-4D97-AF65-F5344CB8AC3E}">
        <p14:creationId xmlns:p14="http://schemas.microsoft.com/office/powerpoint/2010/main" val="3918112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069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TWO distinct front-ends for What The Hack content.</a:t>
            </a:r>
          </a:p>
          <a:p>
            <a:endParaRPr lang="en-US" dirty="0"/>
          </a:p>
          <a:p>
            <a:pPr marL="0" indent="0">
              <a:buFont typeface="Arial" panose="020B0604020202020204" pitchFamily="34" charset="0"/>
              <a:buNone/>
            </a:pPr>
            <a:r>
              <a:rPr lang="en-US" dirty="0"/>
              <a:t>1.) WTH Home &amp; Student Guides </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You should always start off at our home page &amp; student guides at: https://aka.ms/wthhome</a:t>
            </a:r>
          </a:p>
          <a:p>
            <a:pPr marL="171450" indent="-171450">
              <a:buFont typeface="Arial" panose="020B0604020202020204" pitchFamily="34" charset="0"/>
              <a:buChar char="•"/>
            </a:pPr>
            <a:r>
              <a:rPr lang="en-US" dirty="0"/>
              <a:t>This is where you’ll find all of the student facing content in a web interface that makes it easy to survey the content.</a:t>
            </a:r>
          </a:p>
          <a:p>
            <a:endParaRPr lang="en-US" dirty="0"/>
          </a:p>
          <a:p>
            <a:r>
              <a:rPr lang="en-US" dirty="0"/>
              <a:t>2.) WTH Repo on GitHub (Includes the solutions!)</a:t>
            </a:r>
          </a:p>
          <a:p>
            <a:endParaRPr lang="en-US" dirty="0"/>
          </a:p>
          <a:p>
            <a:pPr marL="171450" indent="-171450">
              <a:buFont typeface="Arial" panose="020B0604020202020204" pitchFamily="34" charset="0"/>
              <a:buChar char="•"/>
            </a:pPr>
            <a:r>
              <a:rPr lang="en-US" dirty="0"/>
              <a:t>The full content behind the scenes is on our </a:t>
            </a:r>
            <a:r>
              <a:rPr lang="en-US" dirty="0" err="1"/>
              <a:t>Github</a:t>
            </a:r>
            <a:r>
              <a:rPr lang="en-US" dirty="0"/>
              <a:t> repo, open for all to see.  https://aka.ms/wthrepo </a:t>
            </a:r>
          </a:p>
          <a:p>
            <a:pPr marL="171450" indent="-171450">
              <a:buFont typeface="Arial" panose="020B0604020202020204" pitchFamily="34" charset="0"/>
              <a:buChar char="•"/>
            </a:pPr>
            <a:r>
              <a:rPr lang="en-US" dirty="0"/>
              <a:t>The repo contains the Coach’s guides and sample solutions for most of the challenges.  </a:t>
            </a:r>
          </a:p>
          <a:p>
            <a:pPr marL="171450" indent="-171450">
              <a:buFont typeface="Arial" panose="020B0604020202020204" pitchFamily="34" charset="0"/>
              <a:buChar char="•"/>
            </a:pPr>
            <a:r>
              <a:rPr lang="en-US" dirty="0"/>
              <a:t>It should NOT be shared with the students ahead of or during the hack event!!!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Admittedly, this is security thru obfuscation. Smart students can and WILL find the repo during your event.  </a:t>
            </a:r>
          </a:p>
          <a:p>
            <a:pPr marL="0" indent="0">
              <a:buFont typeface="Arial" panose="020B0604020202020204" pitchFamily="34" charset="0"/>
              <a:buNone/>
            </a:pPr>
            <a:r>
              <a:rPr lang="en-US" dirty="0"/>
              <a:t>If they do, you should always remind them to not cheat themselves out of an educational experience!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0170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069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069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dirty="0">
                <a:cs typeface="Segoe UI Light" panose="020B0502040204020203" pitchFamily="34" charset="0"/>
              </a:rPr>
              <a:t>Choose from the 20+ hacks in the WTH collection, or author your own!</a:t>
            </a:r>
            <a:endParaRPr lang="en-US" sz="3200" dirty="0">
              <a:cs typeface="Segoe UI Light"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315375D1-61FB-3243-8074-59CD809395A7}" type="slidenum">
              <a:rPr lang="en-US" smtClean="0"/>
              <a:t>18</a:t>
            </a:fld>
            <a:endParaRPr lang="en-US"/>
          </a:p>
        </p:txBody>
      </p:sp>
    </p:spTree>
    <p:extLst>
      <p:ext uri="{BB962C8B-B14F-4D97-AF65-F5344CB8AC3E}">
        <p14:creationId xmlns:p14="http://schemas.microsoft.com/office/powerpoint/2010/main" val="941373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Teams is at the center of the WTH universe!</a:t>
            </a:r>
          </a:p>
          <a:p>
            <a:r>
              <a:rPr lang="en-US" dirty="0"/>
              <a:t>We use it for both in-person and virtual events, but Teams is what enables virtual events!</a:t>
            </a:r>
          </a:p>
          <a:p>
            <a:endParaRPr lang="en-US" dirty="0"/>
          </a:p>
          <a:p>
            <a:r>
              <a:rPr lang="en-US" dirty="0"/>
              <a:t>You will create a team in Teams for your event. More details on this shortly…</a:t>
            </a:r>
          </a:p>
        </p:txBody>
      </p:sp>
      <p:sp>
        <p:nvSpPr>
          <p:cNvPr id="4" name="Slide Number Placeholder 3"/>
          <p:cNvSpPr>
            <a:spLocks noGrp="1"/>
          </p:cNvSpPr>
          <p:nvPr>
            <p:ph type="sldNum" sz="quarter" idx="5"/>
          </p:nvPr>
        </p:nvSpPr>
        <p:spPr/>
        <p:txBody>
          <a:bodyPr/>
          <a:lstStyle/>
          <a:p>
            <a:fld id="{315375D1-61FB-3243-8074-59CD809395A7}" type="slidenum">
              <a:rPr lang="en-US" smtClean="0"/>
              <a:t>19</a:t>
            </a:fld>
            <a:endParaRPr lang="en-US"/>
          </a:p>
        </p:txBody>
      </p:sp>
    </p:spTree>
    <p:extLst>
      <p:ext uri="{BB962C8B-B14F-4D97-AF65-F5344CB8AC3E}">
        <p14:creationId xmlns:p14="http://schemas.microsoft.com/office/powerpoint/2010/main" val="941373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dirty="0">
                <a:cs typeface="Segoe UI Light" panose="020B0502040204020203" pitchFamily="34" charset="0"/>
              </a:rPr>
              <a:t>Lead Coach</a:t>
            </a:r>
          </a:p>
          <a:p>
            <a:pPr lvl="1"/>
            <a:r>
              <a:rPr lang="en-US" sz="3200" dirty="0">
                <a:cs typeface="Segoe UI Light" panose="020B0502040204020203" pitchFamily="34" charset="0"/>
              </a:rPr>
              <a:t>Lead of the event both logistically and technically</a:t>
            </a:r>
          </a:p>
          <a:p>
            <a:pPr lvl="1"/>
            <a:r>
              <a:rPr lang="en-US" sz="3200" dirty="0">
                <a:cs typeface="Segoe UI Light" panose="020B0502040204020203" pitchFamily="34" charset="0"/>
              </a:rPr>
              <a:t>Responsible for event preparation</a:t>
            </a:r>
          </a:p>
          <a:p>
            <a:pPr lvl="1"/>
            <a:r>
              <a:rPr lang="en-US" sz="3200" dirty="0">
                <a:cs typeface="Segoe UI Light" panose="020B0502040204020203" pitchFamily="34" charset="0"/>
              </a:rPr>
              <a:t>Should be intimately familiar with the content </a:t>
            </a:r>
          </a:p>
          <a:p>
            <a:r>
              <a:rPr lang="en-US" sz="3600" dirty="0">
                <a:cs typeface="Segoe UI Light" panose="020B0502040204020203" pitchFamily="34" charset="0"/>
              </a:rPr>
              <a:t>Coaches</a:t>
            </a:r>
          </a:p>
          <a:p>
            <a:pPr lvl="1"/>
            <a:r>
              <a:rPr lang="en-US" sz="3200" dirty="0">
                <a:cs typeface="Segoe UI Light" panose="020B0502040204020203" pitchFamily="34" charset="0"/>
              </a:rPr>
              <a:t>Facilitator/tech advisor for a squad of 3-5 students</a:t>
            </a:r>
          </a:p>
          <a:p>
            <a:pPr lvl="1"/>
            <a:r>
              <a:rPr lang="en-US" sz="3200" dirty="0">
                <a:cs typeface="Segoe UI Light" panose="020B0502040204020203" pitchFamily="34" charset="0"/>
              </a:rPr>
              <a:t>Recommended 1:5 coach/attendee ratio, at minimum 1:10 </a:t>
            </a:r>
          </a:p>
          <a:p>
            <a:r>
              <a:rPr lang="en-US" sz="3600" dirty="0">
                <a:cs typeface="Segoe UI Light" panose="020B0502040204020203" pitchFamily="34" charset="0"/>
              </a:rPr>
              <a:t>Attendees</a:t>
            </a:r>
          </a:p>
          <a:p>
            <a:pPr lvl="1"/>
            <a:r>
              <a:rPr lang="en-US" sz="3200" dirty="0">
                <a:cs typeface="Segoe UI Light" panose="020B0502040204020203" pitchFamily="34" charset="0"/>
              </a:rPr>
              <a:t>Students in the event that participate in squads of 3 to 5</a:t>
            </a:r>
          </a:p>
          <a:p>
            <a:pPr lvl="1"/>
            <a:r>
              <a:rPr lang="en-US" sz="3200" dirty="0">
                <a:cs typeface="Segoe UI Light" panose="020B0502040204020203" pitchFamily="34" charset="0"/>
              </a:rPr>
              <a:t>For virtual events, students join a Teams channel meeting for the duration of the event with mic and/or camera on at all times</a:t>
            </a:r>
          </a:p>
          <a:p>
            <a:endParaRPr lang="en-US" dirty="0"/>
          </a:p>
        </p:txBody>
      </p:sp>
      <p:sp>
        <p:nvSpPr>
          <p:cNvPr id="4" name="Slide Number Placeholder 3"/>
          <p:cNvSpPr>
            <a:spLocks noGrp="1"/>
          </p:cNvSpPr>
          <p:nvPr>
            <p:ph type="sldNum" sz="quarter" idx="5"/>
          </p:nvPr>
        </p:nvSpPr>
        <p:spPr/>
        <p:txBody>
          <a:bodyPr/>
          <a:lstStyle/>
          <a:p>
            <a:fld id="{315375D1-61FB-3243-8074-59CD809395A7}" type="slidenum">
              <a:rPr lang="en-US" smtClean="0"/>
              <a:t>20</a:t>
            </a:fld>
            <a:endParaRPr lang="en-US"/>
          </a:p>
        </p:txBody>
      </p:sp>
    </p:spTree>
    <p:extLst>
      <p:ext uri="{BB962C8B-B14F-4D97-AF65-F5344CB8AC3E}">
        <p14:creationId xmlns:p14="http://schemas.microsoft.com/office/powerpoint/2010/main" val="941373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prefer virtual hacks because I get to be in the comfort of my own home office setup with multiple monitors, the ability to code, do research, and collaborate/chat all at the same time!</a:t>
            </a:r>
          </a:p>
        </p:txBody>
      </p:sp>
      <p:sp>
        <p:nvSpPr>
          <p:cNvPr id="4" name="Slide Number Placeholder 3"/>
          <p:cNvSpPr>
            <a:spLocks noGrp="1"/>
          </p:cNvSpPr>
          <p:nvPr>
            <p:ph type="sldNum" sz="quarter" idx="5"/>
          </p:nvPr>
        </p:nvSpPr>
        <p:spPr/>
        <p:txBody>
          <a:bodyPr/>
          <a:lstStyle/>
          <a:p>
            <a:fld id="{315375D1-61FB-3243-8074-59CD809395A7}" type="slidenum">
              <a:rPr lang="en-US" smtClean="0"/>
              <a:t>22</a:t>
            </a:fld>
            <a:endParaRPr lang="en-US"/>
          </a:p>
        </p:txBody>
      </p:sp>
    </p:spTree>
    <p:extLst>
      <p:ext uri="{BB962C8B-B14F-4D97-AF65-F5344CB8AC3E}">
        <p14:creationId xmlns:p14="http://schemas.microsoft.com/office/powerpoint/2010/main" val="1211806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Versus being hunched over a tiny laptop screen on a non-</a:t>
            </a:r>
            <a:r>
              <a:rPr lang="en-US" dirty="0" err="1"/>
              <a:t>ergonomical</a:t>
            </a:r>
            <a:r>
              <a:rPr lang="en-US" dirty="0"/>
              <a:t> chair crowded around 5 other people in an ice cold room in a conference center somewhere.</a:t>
            </a:r>
          </a:p>
        </p:txBody>
      </p:sp>
      <p:sp>
        <p:nvSpPr>
          <p:cNvPr id="4" name="Slide Number Placeholder 3"/>
          <p:cNvSpPr>
            <a:spLocks noGrp="1"/>
          </p:cNvSpPr>
          <p:nvPr>
            <p:ph type="sldNum" sz="quarter" idx="5"/>
          </p:nvPr>
        </p:nvSpPr>
        <p:spPr/>
        <p:txBody>
          <a:bodyPr/>
          <a:lstStyle/>
          <a:p>
            <a:fld id="{315375D1-61FB-3243-8074-59CD809395A7}" type="slidenum">
              <a:rPr lang="en-US" smtClean="0"/>
              <a:t>23</a:t>
            </a:fld>
            <a:endParaRPr lang="en-US"/>
          </a:p>
        </p:txBody>
      </p:sp>
    </p:spTree>
    <p:extLst>
      <p:ext uri="{BB962C8B-B14F-4D97-AF65-F5344CB8AC3E}">
        <p14:creationId xmlns:p14="http://schemas.microsoft.com/office/powerpoint/2010/main" val="2390361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png"/><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jpeg"/><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0.jpeg"/><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7B27273-82A0-4F03-B551-F05C0A270C9F}" type="datetimeFigureOut">
              <a:rPr lang="en-US" smtClean="0"/>
              <a:t>7/26/2021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1193804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B27273-82A0-4F03-B551-F05C0A270C9F}" type="datetimeFigureOut">
              <a:rPr lang="en-US" smtClean="0"/>
              <a:t>7/26/2021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2124882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a:t>
            </a:r>
            <a:br>
              <a:rPr lang="en-US"/>
            </a:br>
            <a:r>
              <a:rPr lang="en-US"/>
              <a:t>Master text styles</a:t>
            </a:r>
          </a:p>
        </p:txBody>
      </p:sp>
    </p:spTree>
    <p:extLst>
      <p:ext uri="{BB962C8B-B14F-4D97-AF65-F5344CB8AC3E}">
        <p14:creationId xmlns:p14="http://schemas.microsoft.com/office/powerpoint/2010/main" val="422791371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558374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49557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190957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153500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799707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49" y="1447800"/>
            <a:ext cx="11151917"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88964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2731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731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1" y="6356351"/>
            <a:ext cx="2743200" cy="365125"/>
          </a:xfrm>
          <a:prstGeom prst="rect">
            <a:avLst/>
          </a:prstGeom>
        </p:spPr>
        <p:txBody>
          <a:bodyPr/>
          <a:lstStyle/>
          <a:p>
            <a:fld id="{50B57460-EC8C-496E-B825-E030E5EAD088}" type="datetimeFigureOut">
              <a:rPr lang="en-US" smtClean="0">
                <a:solidFill>
                  <a:srgbClr val="FFFFFF"/>
                </a:solidFill>
              </a:rPr>
              <a:pPr/>
              <a:t>7/26/2021</a:t>
            </a:fld>
            <a:endParaRPr lang="en-US">
              <a:solidFill>
                <a:srgbClr val="FFFFFF"/>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US">
              <a:solidFill>
                <a:srgbClr val="FFFFFF"/>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C7CA368E-06D4-4D16-ACE0-0F724B54AFDF}"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87248148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5808645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273819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B27273-82A0-4F03-B551-F05C0A270C9F}" type="datetimeFigureOut">
              <a:rPr lang="en-US" smtClean="0"/>
              <a:t>7/26/2021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356904053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5328485"/>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853366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753262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080142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687580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5354455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9469281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1788101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4186506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06972317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a:t>Speaker name</a:t>
            </a:r>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145544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8721012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556615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4873084"/>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580780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875067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91752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2_TITLE, SUBHEAD, BODY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11500338" cy="1514902"/>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8" name="Text Placeholder 3"/>
          <p:cNvSpPr>
            <a:spLocks noGrp="1"/>
          </p:cNvSpPr>
          <p:nvPr>
            <p:ph type="body" sz="quarter" idx="10"/>
          </p:nvPr>
        </p:nvSpPr>
        <p:spPr>
          <a:xfrm>
            <a:off x="345825" y="784483"/>
            <a:ext cx="5373880" cy="483402"/>
          </a:xfrm>
          <a:prstGeom prst="rect">
            <a:avLst/>
          </a:prstGeom>
        </p:spPr>
        <p:txBody>
          <a:bodyPr vert="horz"/>
          <a:lstStyle>
            <a:lvl1pPr marL="0" indent="0">
              <a:buNone/>
              <a:defRPr sz="2157"/>
            </a:lvl1pPr>
          </a:lstStyle>
          <a:p>
            <a:pPr lvl="0"/>
            <a:r>
              <a:rPr lang="en-CA"/>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a:t>Click to edit Master title style</a:t>
            </a:r>
          </a:p>
        </p:txBody>
      </p:sp>
    </p:spTree>
    <p:extLst>
      <p:ext uri="{BB962C8B-B14F-4D97-AF65-F5344CB8AC3E}">
        <p14:creationId xmlns:p14="http://schemas.microsoft.com/office/powerpoint/2010/main" val="2555839582"/>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a:t>Click to edit Master title style</a:t>
            </a:r>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6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Tree>
    <p:extLst>
      <p:ext uri="{BB962C8B-B14F-4D97-AF65-F5344CB8AC3E}">
        <p14:creationId xmlns:p14="http://schemas.microsoft.com/office/powerpoint/2010/main" val="258328220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926310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9966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77175433"/>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4470041"/>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8603466"/>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485378"/>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8402546"/>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1974980"/>
            <a:ext cx="8871457" cy="2387600"/>
          </a:xfrm>
        </p:spPr>
        <p:txBody>
          <a:bodyPr anchor="ctr">
            <a:noAutofit/>
          </a:bodyPr>
          <a:lstStyle>
            <a:lvl1pPr algn="l">
              <a:defRPr sz="9598"/>
            </a:lvl1pPr>
          </a:lstStyle>
          <a:p>
            <a:r>
              <a:rPr lang="en-US"/>
              <a:t>Title of the talk goes here</a:t>
            </a:r>
          </a:p>
        </p:txBody>
      </p:sp>
      <p:sp>
        <p:nvSpPr>
          <p:cNvPr id="3" name="Subtitle 2"/>
          <p:cNvSpPr>
            <a:spLocks noGrp="1"/>
          </p:cNvSpPr>
          <p:nvPr>
            <p:ph type="subTitle" idx="1" hasCustomPrompt="1"/>
          </p:nvPr>
        </p:nvSpPr>
        <p:spPr>
          <a:xfrm>
            <a:off x="606176" y="5115698"/>
            <a:ext cx="8871457" cy="1297459"/>
          </a:xfrm>
        </p:spPr>
        <p:txBody>
          <a:bodyPr>
            <a:noAutofit/>
          </a:bodyPr>
          <a:lstStyle>
            <a:lvl1pPr marL="0" indent="0" algn="l">
              <a:buNone/>
              <a:defRPr sz="2000">
                <a:solidFill>
                  <a:srgbClr val="00B0F0"/>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Presenter Name</a:t>
            </a:r>
          </a:p>
          <a:p>
            <a:r>
              <a:rPr lang="en-US"/>
              <a:t>Presenter Title</a:t>
            </a:r>
          </a:p>
          <a:p>
            <a:r>
              <a:rPr lang="en-US"/>
              <a:t>04/02/2014</a:t>
            </a:r>
          </a:p>
        </p:txBody>
      </p:sp>
    </p:spTree>
    <p:extLst>
      <p:ext uri="{BB962C8B-B14F-4D97-AF65-F5344CB8AC3E}">
        <p14:creationId xmlns:p14="http://schemas.microsoft.com/office/powerpoint/2010/main" val="56515663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a:t>
            </a:r>
            <a:br>
              <a:rPr lang="en-US"/>
            </a:br>
            <a:r>
              <a:rPr lang="en-US"/>
              <a:t>Master text styles</a:t>
            </a:r>
          </a:p>
        </p:txBody>
      </p:sp>
    </p:spTree>
    <p:extLst>
      <p:ext uri="{BB962C8B-B14F-4D97-AF65-F5344CB8AC3E}">
        <p14:creationId xmlns:p14="http://schemas.microsoft.com/office/powerpoint/2010/main" val="39039631"/>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2781815"/>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5863750"/>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4518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197166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defTabSz="913924"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19539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708037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931689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49" y="1447800"/>
            <a:ext cx="11151917"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755390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2731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731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1" y="6356351"/>
            <a:ext cx="2743200" cy="365125"/>
          </a:xfrm>
          <a:prstGeom prst="rect">
            <a:avLst/>
          </a:prstGeom>
        </p:spPr>
        <p:txBody>
          <a:bodyPr/>
          <a:lstStyle/>
          <a:p>
            <a:fld id="{50B57460-EC8C-496E-B825-E030E5EAD088}" type="datetimeFigureOut">
              <a:rPr lang="en-US" smtClean="0">
                <a:solidFill>
                  <a:srgbClr val="FFFFFF"/>
                </a:solidFill>
              </a:rPr>
              <a:pPr/>
              <a:t>7/26/2021</a:t>
            </a:fld>
            <a:endParaRPr lang="en-US">
              <a:solidFill>
                <a:srgbClr val="FFFFFF"/>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US">
              <a:solidFill>
                <a:srgbClr val="FFFFFF"/>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C7CA368E-06D4-4D16-ACE0-0F724B54AFDF}"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11653595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2876003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man standing in front of a computer&#10;&#10;">
            <a:extLst>
              <a:ext uri="{FF2B5EF4-FFF2-40B4-BE49-F238E27FC236}">
                <a16:creationId xmlns:a16="http://schemas.microsoft.com/office/drawing/2014/main" id="{156C247A-D430-4639-B14C-6272C6DBE7D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A man standing in front of a computer&#10;&#10;">
            <a:extLst>
              <a:ext uri="{FF2B5EF4-FFF2-40B4-BE49-F238E27FC236}">
                <a16:creationId xmlns:a16="http://schemas.microsoft.com/office/drawing/2014/main" id="{DB049787-37A0-4FBC-AA3E-D261F9F9522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733984" y="484298"/>
            <a:ext cx="6995026" cy="1300000"/>
          </a:xfrm>
          <a:prstGeom prst="rect">
            <a:avLst/>
          </a:prstGeom>
        </p:spPr>
      </p:pic>
    </p:spTree>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pic>
        <p:nvPicPr>
          <p:cNvPr id="16" name="Picture 15"/>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 STATIC">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nfidentiality Slide">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B27273-82A0-4F03-B551-F05C0A270C9F}" type="datetimeFigureOut">
              <a:rPr lang="en-US" smtClean="0"/>
              <a:t>7/26/2021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26075447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
        <p:nvSpPr>
          <p:cNvPr id="8"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3" y="3343634"/>
            <a:ext cx="12191377" cy="3043622"/>
          </a:xfrm>
          <a:prstGeom prst="rect">
            <a:avLst/>
          </a:prstGeom>
        </p:spPr>
      </p:pic>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7B27273-82A0-4F03-B551-F05C0A270C9F}" type="datetimeFigureOut">
              <a:rPr lang="en-US" smtClean="0"/>
              <a:t>7/26/2021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10071719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a:t>Author’s Name</a:t>
            </a:r>
          </a:p>
          <a:p>
            <a:pPr lvl="0"/>
            <a:r>
              <a:rPr lang="en-US"/>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7B27273-82A0-4F03-B551-F05C0A270C9F}" type="datetimeFigureOut">
              <a:rPr lang="en-US" smtClean="0"/>
              <a:t>7/26/2021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12358744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ontent 1">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088983"/>
            <a:ext cx="11151917" cy="1508105"/>
          </a:xfrm>
          <a:prstGeom prst="rect">
            <a:avLst/>
          </a:prstGeom>
        </p:spPr>
        <p:txBody>
          <a:bodyPr/>
          <a:lstStyle>
            <a:lvl1pPr marL="0" indent="0">
              <a:spcBef>
                <a:spcPts val="2400"/>
              </a:spcBef>
              <a:buNone/>
              <a:defRPr sz="3800">
                <a:gradFill>
                  <a:gsLst>
                    <a:gs pos="100000">
                      <a:schemeClr val="tx2"/>
                    </a:gs>
                    <a:gs pos="0">
                      <a:schemeClr val="tx2"/>
                    </a:gs>
                  </a:gsLst>
                  <a:lin ang="5400000" scaled="0"/>
                </a:gradFill>
                <a:latin typeface="+mj-lt"/>
              </a:defRPr>
            </a:lvl1pPr>
            <a:lvl2pPr marL="0" indent="0">
              <a:buNone/>
              <a:defRPr sz="2000">
                <a:gradFill>
                  <a:gsLst>
                    <a:gs pos="100000">
                      <a:schemeClr val="tx1"/>
                    </a:gs>
                    <a:gs pos="6000">
                      <a:schemeClr val="tx1"/>
                    </a:gs>
                  </a:gsLst>
                  <a:lin ang="5400000" scaled="0"/>
                </a:gradFill>
              </a:defRPr>
            </a:lvl2pPr>
            <a:lvl3pPr marL="231730" indent="0">
              <a:buNone/>
              <a:defRPr sz="1600">
                <a:gradFill>
                  <a:gsLst>
                    <a:gs pos="100000">
                      <a:schemeClr val="tx1"/>
                    </a:gs>
                    <a:gs pos="6000">
                      <a:schemeClr val="tx1"/>
                    </a:gs>
                  </a:gsLst>
                  <a:lin ang="5400000" scaled="0"/>
                </a:gradFill>
              </a:defRPr>
            </a:lvl3pPr>
            <a:lvl4pPr marL="457112" indent="0">
              <a:buNone/>
              <a:defRPr sz="1200">
                <a:gradFill>
                  <a:gsLst>
                    <a:gs pos="100000">
                      <a:schemeClr val="tx1"/>
                    </a:gs>
                    <a:gs pos="6000">
                      <a:schemeClr val="tx1"/>
                    </a:gs>
                  </a:gsLst>
                  <a:lin ang="5400000" scaled="0"/>
                </a:gradFill>
              </a:defRPr>
            </a:lvl4pPr>
            <a:lvl5pPr marL="693604" indent="0">
              <a:buNone/>
              <a:defRPr sz="100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214043"/>
          </a:xfrm>
          <a:prstGeom prst="rect">
            <a:avLst/>
          </a:prstGeom>
        </p:spPr>
        <p:txBody>
          <a:bodyPr/>
          <a:lstStyle>
            <a:lvl1pPr marL="0" indent="0">
              <a:buClr>
                <a:schemeClr val="tx1"/>
              </a:buClr>
              <a:buSzPct val="90000"/>
              <a:buFont typeface="Arial" pitchFamily="34" charset="0"/>
              <a:buNone/>
              <a:defRPr sz="3527">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1pPr>
            <a:lvl2pPr marL="284593" indent="0">
              <a:buClr>
                <a:schemeClr val="tx1"/>
              </a:buClr>
              <a:buSzPct val="90000"/>
              <a:buFont typeface="Arial" pitchFamily="34" charset="0"/>
              <a:buNone/>
              <a:defRPr sz="3135">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2pPr>
            <a:lvl3pPr marL="559854" indent="0">
              <a:buClr>
                <a:schemeClr val="tx1"/>
              </a:buClr>
              <a:buSzPct val="90000"/>
              <a:buFont typeface="Arial" pitchFamily="34" charset="0"/>
              <a:buNone/>
              <a:defRPr sz="2744">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3pPr>
            <a:lvl4pPr marL="844448" indent="0">
              <a:buClr>
                <a:schemeClr val="tx1"/>
              </a:buClr>
              <a:buSzPct val="90000"/>
              <a:buFont typeface="Arial" pitchFamily="34" charset="0"/>
              <a:buNone/>
              <a:defRPr sz="2352">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4pPr>
            <a:lvl5pPr marL="1068391" indent="0">
              <a:buClr>
                <a:schemeClr val="tx1"/>
              </a:buClr>
              <a:buSzPct val="90000"/>
              <a:buFont typeface="Arial" pitchFamily="34" charset="0"/>
              <a:buNone/>
              <a:defRPr sz="1960">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Single Column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74639"/>
            <a:ext cx="11653523" cy="912980"/>
          </a:xfrm>
        </p:spPr>
        <p:txBody>
          <a:bodyPr lIns="182880" tIns="0" rIns="0" bIns="0" anchor="ctr" anchorCtr="0">
            <a:noAutofit/>
          </a:bodyPr>
          <a:lstStyle>
            <a:lvl1pPr algn="l">
              <a:defRPr sz="5291" cap="none" baseline="0">
                <a:solidFill>
                  <a:schemeClr val="accent1"/>
                </a:solidFill>
                <a:latin typeface="Segoe UI Light" pitchFamily="34" charset="0"/>
                <a:ea typeface="Segoe UI" panose="020B0502040204020203" pitchFamily="34" charset="0"/>
                <a:cs typeface="Segoe UI" panose="020B0502040204020203" pitchFamily="34" charset="0"/>
              </a:defRPr>
            </a:lvl1pPr>
          </a:lstStyle>
          <a:p>
            <a:r>
              <a:rPr lang="en-US"/>
              <a:t>Slide heading goes here</a:t>
            </a:r>
          </a:p>
        </p:txBody>
      </p:sp>
      <p:sp>
        <p:nvSpPr>
          <p:cNvPr id="6" name="Slide Number Placeholder 5"/>
          <p:cNvSpPr>
            <a:spLocks noGrp="1"/>
          </p:cNvSpPr>
          <p:nvPr>
            <p:ph type="sldNum" sz="quarter" idx="12"/>
          </p:nvPr>
        </p:nvSpPr>
        <p:spPr>
          <a:xfrm>
            <a:off x="2" y="6566931"/>
            <a:ext cx="538477" cy="292874"/>
          </a:xfrm>
        </p:spPr>
        <p:txBody>
          <a:bodyPr lIns="0" tIns="0" rIns="0" bIns="0"/>
          <a:lstStyle>
            <a:lvl1pPr algn="ctr">
              <a:defRPr sz="1077">
                <a:solidFill>
                  <a:schemeClr val="tx2"/>
                </a:solidFill>
                <a:latin typeface="Segoe Pro" panose="020B0502040504020203" pitchFamily="34" charset="0"/>
              </a:defRPr>
            </a:lvl1pPr>
          </a:lstStyle>
          <a:p>
            <a:pPr defTabSz="914367"/>
            <a:fld id="{63863B58-CBB8-49E9-BA96-0A2E095CB188}" type="slidenum">
              <a:rPr lang="en-US" smtClean="0">
                <a:solidFill>
                  <a:srgbClr val="68217A"/>
                </a:solidFill>
              </a:rPr>
              <a:pPr defTabSz="914367"/>
              <a:t>‹#›</a:t>
            </a:fld>
            <a:endParaRPr lang="en-US">
              <a:solidFill>
                <a:srgbClr val="68217A"/>
              </a:solidFill>
            </a:endParaRPr>
          </a:p>
        </p:txBody>
      </p:sp>
      <p:sp>
        <p:nvSpPr>
          <p:cNvPr id="14" name="Text Placeholder 13"/>
          <p:cNvSpPr>
            <a:spLocks noGrp="1"/>
          </p:cNvSpPr>
          <p:nvPr>
            <p:ph type="body" sz="quarter" idx="14"/>
          </p:nvPr>
        </p:nvSpPr>
        <p:spPr>
          <a:xfrm>
            <a:off x="269239" y="1337047"/>
            <a:ext cx="11653523" cy="542906"/>
          </a:xfrm>
        </p:spPr>
        <p:txBody>
          <a:bodyPr lIns="182880" tIns="0" rIns="0" bIns="0"/>
          <a:lstStyle>
            <a:lvl1pPr>
              <a:lnSpc>
                <a:spcPct val="90000"/>
              </a:lnSpc>
              <a:spcBef>
                <a:spcPts val="1175"/>
              </a:spcBef>
              <a:spcAft>
                <a:spcPts val="1175"/>
              </a:spcAft>
              <a:defRPr sz="3919" baseline="0">
                <a:solidFill>
                  <a:schemeClr val="tx1"/>
                </a:solidFill>
                <a:latin typeface="Segoe UI Light" pitchFamily="34" charset="0"/>
              </a:defRPr>
            </a:lvl1pPr>
            <a:lvl2pPr marL="0" marR="0" indent="0" algn="l" defTabSz="1183993" rtl="0" eaLnBrk="1" fontAlgn="auto" latinLnBrk="0" hangingPunct="1">
              <a:lnSpc>
                <a:spcPct val="90000"/>
              </a:lnSpc>
              <a:spcBef>
                <a:spcPts val="1175"/>
              </a:spcBef>
              <a:spcAft>
                <a:spcPts val="1175"/>
              </a:spcAft>
              <a:buClrTx/>
              <a:buSzTx/>
              <a:buFontTx/>
              <a:buNone/>
              <a:tabLst/>
              <a:defRPr baseline="0">
                <a:solidFill>
                  <a:schemeClr val="tx1"/>
                </a:solidFill>
              </a:defRPr>
            </a:lvl2pPr>
            <a:lvl3pPr marL="0" indent="0">
              <a:defRPr/>
            </a:lvl3pPr>
            <a:lvl4pPr marL="0" indent="0">
              <a:defRPr/>
            </a:lvl4pPr>
            <a:lvl5pPr marL="0" indent="0">
              <a:defRPr/>
            </a:lvl5pPr>
          </a:lstStyle>
          <a:p>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367"/>
            <a:fld id="{FB2ED993-6719-40D7-973F-58059DCACE95}" type="datetimeFigureOut">
              <a:rPr lang="en-US" smtClean="0">
                <a:solidFill>
                  <a:srgbClr val="000000"/>
                </a:solidFill>
              </a:rPr>
              <a:pPr defTabSz="914367"/>
              <a:t>7/26/2021</a:t>
            </a:fld>
            <a:endParaRPr lang="en-US">
              <a:solidFill>
                <a:srgbClr val="000000"/>
              </a:solidFill>
            </a:endParaRPr>
          </a:p>
        </p:txBody>
      </p:sp>
      <p:sp>
        <p:nvSpPr>
          <p:cNvPr id="5" name="Footer Placeholder 4"/>
          <p:cNvSpPr>
            <a:spLocks noGrp="1"/>
          </p:cNvSpPr>
          <p:nvPr>
            <p:ph type="ftr" sz="quarter" idx="11"/>
          </p:nvPr>
        </p:nvSpPr>
        <p:spPr/>
        <p:txBody>
          <a:bodyPr/>
          <a:lstStyle/>
          <a:p>
            <a:pPr defTabSz="914367"/>
            <a:endParaRPr lang="en-US">
              <a:solidFill>
                <a:srgbClr val="000000"/>
              </a:solidFill>
            </a:endParaRPr>
          </a:p>
        </p:txBody>
      </p:sp>
      <p:sp>
        <p:nvSpPr>
          <p:cNvPr id="6" name="Slide Number Placeholder 5"/>
          <p:cNvSpPr>
            <a:spLocks noGrp="1"/>
          </p:cNvSpPr>
          <p:nvPr>
            <p:ph type="sldNum" sz="quarter" idx="12"/>
          </p:nvPr>
        </p:nvSpPr>
        <p:spPr/>
        <p:txBody>
          <a:bodyPr/>
          <a:lstStyle/>
          <a:p>
            <a:pPr defTabSz="914367"/>
            <a:fld id="{BD4C8C2B-26F6-4A2E-AD36-8078346D0C29}" type="slidenum">
              <a:rPr lang="en-US" smtClean="0">
                <a:solidFill>
                  <a:srgbClr val="000000"/>
                </a:solidFill>
              </a:rPr>
              <a:pPr defTabSz="914367"/>
              <a:t>‹#›</a:t>
            </a:fld>
            <a:endParaRPr lang="en-US">
              <a:solidFill>
                <a:srgbClr val="000000"/>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Title Only - for images, video, etc.">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defTabSz="914367"/>
            <a:endParaRPr lang="en-US">
              <a:solidFill>
                <a:srgbClr val="000000"/>
              </a:solidFill>
            </a:endParaRPr>
          </a:p>
        </p:txBody>
      </p:sp>
      <p:sp>
        <p:nvSpPr>
          <p:cNvPr id="5" name="Slide Number Placeholder 4"/>
          <p:cNvSpPr>
            <a:spLocks noGrp="1"/>
          </p:cNvSpPr>
          <p:nvPr>
            <p:ph type="sldNum" sz="quarter" idx="12"/>
          </p:nvPr>
        </p:nvSpPr>
        <p:spPr/>
        <p:txBody>
          <a:bodyPr/>
          <a:lstStyle/>
          <a:p>
            <a:pPr defTabSz="914367"/>
            <a:fld id="{512ED7FD-B62D-45E0-9FE6-5369AB61B87C}" type="slidenum">
              <a:rPr lang="en-US" smtClean="0">
                <a:solidFill>
                  <a:srgbClr val="000000"/>
                </a:solidFill>
              </a:rPr>
              <a:pPr defTabSz="914367"/>
              <a:t>‹#›</a:t>
            </a:fld>
            <a:endParaRPr lang="en-US">
              <a:solidFill>
                <a:srgbClr val="000000"/>
              </a:solidFill>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6504" y="6177868"/>
            <a:ext cx="1828801" cy="672712"/>
          </a:xfrm>
          <a:prstGeom prst="rect">
            <a:avLst/>
          </a:prstGeom>
        </p:spPr>
      </p:pic>
      <p:sp>
        <p:nvSpPr>
          <p:cNvPr id="10" name="Title Placeholder 1"/>
          <p:cNvSpPr>
            <a:spLocks noGrp="1"/>
          </p:cNvSpPr>
          <p:nvPr>
            <p:ph type="title"/>
          </p:nvPr>
        </p:nvSpPr>
        <p:spPr>
          <a:xfrm>
            <a:off x="266701" y="119190"/>
            <a:ext cx="11658600" cy="914400"/>
          </a:xfrm>
          <a:prstGeom prst="rect">
            <a:avLst/>
          </a:prstGeom>
        </p:spPr>
        <p:txBody>
          <a:bodyPr vert="horz" lIns="137160" tIns="109728" rIns="137160" bIns="109728" rtlCol="0" anchor="ctr" anchorCtr="0">
            <a:noAutofit/>
          </a:bodyPr>
          <a:lstStyle>
            <a:lvl1pPr>
              <a:defRPr lang="en-US" dirty="0"/>
            </a:lvl1pPr>
          </a:lstStyle>
          <a:p>
            <a:pPr lvl="0"/>
            <a:r>
              <a:rPr lang="en-US"/>
              <a:t>Click to edit Master title style</a:t>
            </a:r>
          </a:p>
        </p:txBody>
      </p:sp>
    </p:spTree>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1" y="0"/>
            <a:ext cx="12191999" cy="6858000"/>
          </a:xfrm>
          <a:prstGeom prst="rect">
            <a:avLst/>
          </a:prstGeom>
        </p:spPr>
      </p:pic>
      <p:sp>
        <p:nvSpPr>
          <p:cNvPr id="5" name="Rectangle 4"/>
          <p:cNvSpPr/>
          <p:nvPr userDrawn="1"/>
        </p:nvSpPr>
        <p:spPr bwMode="auto">
          <a:xfrm>
            <a:off x="272353" y="291068"/>
            <a:ext cx="6271861" cy="6275864"/>
          </a:xfrm>
          <a:prstGeom prst="rect">
            <a:avLst/>
          </a:prstGeom>
          <a:solidFill>
            <a:srgbClr val="0072C6">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150" tIns="143317" rIns="179150" bIns="143317"/>
          <a:lstStyle/>
          <a:p>
            <a:pPr marL="0" marR="0" lvl="0" indent="0" algn="ctr" defTabSz="9133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6"/>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463784" y="470067"/>
            <a:ext cx="1279273" cy="280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itle 1"/>
          <p:cNvSpPr>
            <a:spLocks noGrp="1"/>
          </p:cNvSpPr>
          <p:nvPr>
            <p:ph type="ctrTitle"/>
          </p:nvPr>
        </p:nvSpPr>
        <p:spPr>
          <a:xfrm>
            <a:off x="269246" y="1428409"/>
            <a:ext cx="5378548" cy="879910"/>
          </a:xfrm>
        </p:spPr>
        <p:txBody>
          <a:bodyPr/>
          <a:lstStyle>
            <a:lvl1pPr>
              <a:defRPr sz="5063">
                <a:solidFill>
                  <a:schemeClr val="bg1"/>
                </a:solidFill>
              </a:defRPr>
            </a:lvl1pPr>
          </a:lstStyle>
          <a:p>
            <a:r>
              <a:rPr lang="en-US"/>
              <a:t>Click to edit Master title style</a:t>
            </a:r>
          </a:p>
        </p:txBody>
      </p:sp>
      <p:sp>
        <p:nvSpPr>
          <p:cNvPr id="13" name="Subtitle 2"/>
          <p:cNvSpPr>
            <a:spLocks noGrp="1"/>
          </p:cNvSpPr>
          <p:nvPr>
            <p:ph type="subTitle" idx="1"/>
          </p:nvPr>
        </p:nvSpPr>
        <p:spPr>
          <a:xfrm>
            <a:off x="269307" y="4353456"/>
            <a:ext cx="5378487" cy="520548"/>
          </a:xfrm>
        </p:spPr>
        <p:txBody>
          <a:bodyPr/>
          <a:lstStyle>
            <a:lvl1pPr marL="0" indent="0" algn="l">
              <a:lnSpc>
                <a:spcPts val="2645"/>
              </a:lnSpc>
              <a:buNone/>
              <a:defRPr sz="2264">
                <a:solidFill>
                  <a:schemeClr val="bg1"/>
                </a:solidFill>
                <a:latin typeface="+mj-lt"/>
              </a:defRPr>
            </a:lvl1pPr>
            <a:lvl2pPr marL="447820" indent="0" algn="ctr">
              <a:buNone/>
              <a:defRPr>
                <a:solidFill>
                  <a:schemeClr val="tx1">
                    <a:tint val="75000"/>
                  </a:schemeClr>
                </a:solidFill>
              </a:defRPr>
            </a:lvl2pPr>
            <a:lvl3pPr marL="895643" indent="0" algn="ctr">
              <a:buNone/>
              <a:defRPr>
                <a:solidFill>
                  <a:schemeClr val="tx1">
                    <a:tint val="75000"/>
                  </a:schemeClr>
                </a:solidFill>
              </a:defRPr>
            </a:lvl3pPr>
            <a:lvl4pPr marL="1343463" indent="0" algn="ctr">
              <a:buNone/>
              <a:defRPr>
                <a:solidFill>
                  <a:schemeClr val="tx1">
                    <a:tint val="75000"/>
                  </a:schemeClr>
                </a:solidFill>
              </a:defRPr>
            </a:lvl4pPr>
            <a:lvl5pPr marL="1791287" indent="0" algn="ctr">
              <a:buNone/>
              <a:defRPr>
                <a:solidFill>
                  <a:schemeClr val="tx1">
                    <a:tint val="75000"/>
                  </a:schemeClr>
                </a:solidFill>
              </a:defRPr>
            </a:lvl5pPr>
            <a:lvl6pPr marL="2239107" indent="0" algn="ctr">
              <a:buNone/>
              <a:defRPr>
                <a:solidFill>
                  <a:schemeClr val="tx1">
                    <a:tint val="75000"/>
                  </a:schemeClr>
                </a:solidFill>
              </a:defRPr>
            </a:lvl6pPr>
            <a:lvl7pPr marL="2686924" indent="0" algn="ctr">
              <a:buNone/>
              <a:defRPr>
                <a:solidFill>
                  <a:schemeClr val="tx1">
                    <a:tint val="75000"/>
                  </a:schemeClr>
                </a:solidFill>
              </a:defRPr>
            </a:lvl7pPr>
            <a:lvl8pPr marL="3134747" indent="0" algn="ctr">
              <a:buNone/>
              <a:defRPr>
                <a:solidFill>
                  <a:schemeClr val="tx1">
                    <a:tint val="75000"/>
                  </a:schemeClr>
                </a:solidFill>
              </a:defRPr>
            </a:lvl8pPr>
            <a:lvl9pPr marL="3582569"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38878237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617490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1"/>
            <a:ext cx="11653523" cy="1991233"/>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3912" indent="0">
              <a:buNone/>
              <a:defRPr/>
            </a:lvl3pPr>
            <a:lvl4pPr marL="447820" indent="0">
              <a:buNone/>
              <a:defRPr/>
            </a:lvl4pPr>
            <a:lvl5pPr marL="6717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672478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3" y="1550045"/>
            <a:ext cx="5692138" cy="5036493"/>
          </a:xfrm>
        </p:spPr>
        <p:txBody>
          <a:bodyPr>
            <a:noAutofit/>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3912" indent="0">
              <a:buNone/>
              <a:defRPr/>
            </a:lvl3pPr>
            <a:lvl4pPr marL="447820" indent="0">
              <a:buNone/>
              <a:defRPr/>
            </a:lvl4pPr>
            <a:lvl5pPr marL="6717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p:cNvSpPr>
            <a:spLocks noGrp="1"/>
          </p:cNvSpPr>
          <p:nvPr>
            <p:ph type="body" sz="quarter" idx="11"/>
          </p:nvPr>
        </p:nvSpPr>
        <p:spPr>
          <a:xfrm>
            <a:off x="6230622" y="1550045"/>
            <a:ext cx="5692138" cy="5036493"/>
          </a:xfrm>
        </p:spPr>
        <p:txBody>
          <a:bodyPr>
            <a:noAutofit/>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3912" indent="0">
              <a:buNone/>
              <a:defRPr/>
            </a:lvl3pPr>
            <a:lvl4pPr marL="447820" indent="0">
              <a:buNone/>
              <a:defRPr/>
            </a:lvl4pPr>
            <a:lvl5pPr marL="6717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159059486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7B27273-82A0-4F03-B551-F05C0A270C9F}" type="datetimeFigureOut">
              <a:rPr lang="en-US" smtClean="0"/>
              <a:t>7/26/2021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18004854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81"/>
            <a:ext cx="11653523" cy="20590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22280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550045"/>
            <a:ext cx="11653523" cy="20590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 Placeholder 3"/>
          <p:cNvSpPr>
            <a:spLocks noGrp="1"/>
          </p:cNvSpPr>
          <p:nvPr>
            <p:ph type="body" sz="quarter" idx="11"/>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67581698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189181"/>
            <a:ext cx="5692138" cy="26090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7" name="Text Placeholder 3"/>
          <p:cNvSpPr>
            <a:spLocks noGrp="1"/>
          </p:cNvSpPr>
          <p:nvPr>
            <p:ph type="body" sz="quarter" idx="11"/>
          </p:nvPr>
        </p:nvSpPr>
        <p:spPr>
          <a:xfrm>
            <a:off x="6230622" y="1189181"/>
            <a:ext cx="5692138" cy="26090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541240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50045"/>
            <a:ext cx="5692138" cy="25941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7" name="Text Placeholder 3"/>
          <p:cNvSpPr>
            <a:spLocks noGrp="1"/>
          </p:cNvSpPr>
          <p:nvPr>
            <p:ph type="body" sz="quarter" idx="11"/>
          </p:nvPr>
        </p:nvSpPr>
        <p:spPr>
          <a:xfrm>
            <a:off x="6230622" y="1550045"/>
            <a:ext cx="5692138" cy="25941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p:cNvSpPr>
            <a:spLocks noGrp="1"/>
          </p:cNvSpPr>
          <p:nvPr>
            <p:ph type="body" sz="quarter" idx="12"/>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3713043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w Right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439780"/>
            <a:ext cx="5378548" cy="2008273"/>
          </a:xfrm>
        </p:spPr>
        <p:txBody>
          <a:bodyPr wrap="square">
            <a:spAutoFit/>
          </a:bodyPr>
          <a:lstStyle>
            <a:lvl1pPr marL="0" indent="0">
              <a:spcBef>
                <a:spcPts val="1200"/>
              </a:spcBef>
              <a:buClr>
                <a:schemeClr val="tx1"/>
              </a:buClr>
              <a:buFont typeface="Wingdings" pitchFamily="2" charset="2"/>
              <a:buNone/>
              <a:defRPr sz="3134"/>
            </a:lvl1pPr>
            <a:lvl2pPr marL="0" indent="0">
              <a:buNone/>
              <a:defRPr sz="2352"/>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7"/>
          <p:cNvSpPr>
            <a:spLocks noGrp="1"/>
          </p:cNvSpPr>
          <p:nvPr>
            <p:ph type="pic" sz="quarter" idx="12"/>
          </p:nvPr>
        </p:nvSpPr>
        <p:spPr>
          <a:xfrm>
            <a:off x="5871896" y="1439779"/>
            <a:ext cx="6051178" cy="716509"/>
          </a:xfrm>
        </p:spPr>
        <p:txBody>
          <a:bodyPr/>
          <a:lstStyle/>
          <a:p>
            <a:r>
              <a:rPr lang="en-US"/>
              <a:t>Click icon to add picture</a:t>
            </a:r>
          </a:p>
        </p:txBody>
      </p:sp>
    </p:spTree>
    <p:extLst>
      <p:ext uri="{BB962C8B-B14F-4D97-AF65-F5344CB8AC3E}">
        <p14:creationId xmlns:p14="http://schemas.microsoft.com/office/powerpoint/2010/main" val="4001546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wo Column Non-bulleted text w Right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550047"/>
            <a:ext cx="5378548" cy="2008273"/>
          </a:xfrm>
        </p:spPr>
        <p:txBody>
          <a:bodyPr wrap="square">
            <a:spAutoFit/>
          </a:bodyPr>
          <a:lstStyle>
            <a:lvl1pPr marL="0" indent="0">
              <a:spcBef>
                <a:spcPts val="1200"/>
              </a:spcBef>
              <a:buClr>
                <a:schemeClr val="tx1"/>
              </a:buClr>
              <a:buFont typeface="Wingdings" pitchFamily="2" charset="2"/>
              <a:buNone/>
              <a:defRPr sz="3134"/>
            </a:lvl1pPr>
            <a:lvl2pPr marL="0" indent="0">
              <a:buNone/>
              <a:defRPr sz="2352"/>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7"/>
          <p:cNvSpPr>
            <a:spLocks noGrp="1"/>
          </p:cNvSpPr>
          <p:nvPr>
            <p:ph type="pic" sz="quarter" idx="12"/>
          </p:nvPr>
        </p:nvSpPr>
        <p:spPr>
          <a:xfrm>
            <a:off x="5871896" y="1550046"/>
            <a:ext cx="6051178" cy="716509"/>
          </a:xfrm>
        </p:spPr>
        <p:txBody>
          <a:bodyPr/>
          <a:lstStyle/>
          <a:p>
            <a:r>
              <a:rPr lang="en-US"/>
              <a:t>Click icon to add picture</a:t>
            </a:r>
          </a:p>
        </p:txBody>
      </p:sp>
      <p:sp>
        <p:nvSpPr>
          <p:cNvPr id="5" name="Text Placeholder 3"/>
          <p:cNvSpPr>
            <a:spLocks noGrp="1"/>
          </p:cNvSpPr>
          <p:nvPr>
            <p:ph type="body" sz="quarter" idx="11"/>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2206176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770196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197236049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31180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2616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7B27273-82A0-4F03-B551-F05C0A270C9F}" type="datetimeFigureOut">
              <a:rPr lang="en-US" smtClean="0"/>
              <a:t>7/26/2021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26019572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What Why How Table">
    <p:spTree>
      <p:nvGrpSpPr>
        <p:cNvPr id="1" name=""/>
        <p:cNvGrpSpPr/>
        <p:nvPr/>
      </p:nvGrpSpPr>
      <p:grpSpPr>
        <a:xfrm>
          <a:off x="0" y="0"/>
          <a:ext cx="0" cy="0"/>
          <a:chOff x="0" y="0"/>
          <a:chExt cx="0" cy="0"/>
        </a:xfrm>
      </p:grpSpPr>
      <p:sp>
        <p:nvSpPr>
          <p:cNvPr id="19" name="Rectangle 18"/>
          <p:cNvSpPr/>
          <p:nvPr userDrawn="1"/>
        </p:nvSpPr>
        <p:spPr bwMode="auto">
          <a:xfrm>
            <a:off x="418643" y="1432851"/>
            <a:ext cx="11368873" cy="5018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ctr" anchorCtr="0" forceAA="0" compatLnSpc="1">
            <a:prstTxWarp prst="textNoShape">
              <a:avLst/>
            </a:prstTxWarp>
            <a:noAutofit/>
          </a:bodyPr>
          <a:lstStyle/>
          <a:p>
            <a:pPr lvl="0"/>
            <a:endParaRPr lang="en-US" sz="2352">
              <a:solidFill>
                <a:schemeClr val="bg1"/>
              </a:solidFill>
            </a:endParaRPr>
          </a:p>
        </p:txBody>
      </p:sp>
      <p:sp>
        <p:nvSpPr>
          <p:cNvPr id="11" name="Rectangle 10"/>
          <p:cNvSpPr/>
          <p:nvPr userDrawn="1"/>
        </p:nvSpPr>
        <p:spPr bwMode="auto">
          <a:xfrm>
            <a:off x="418643" y="2021658"/>
            <a:ext cx="11368873" cy="10758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ctr" anchorCtr="0" forceAA="0" compatLnSpc="1">
            <a:prstTxWarp prst="textNoShape">
              <a:avLst/>
            </a:prstTxWarp>
            <a:noAutofit/>
          </a:bodyPr>
          <a:lstStyle/>
          <a:p>
            <a:pPr lvl="0"/>
            <a:r>
              <a:rPr lang="en-US" sz="2352">
                <a:solidFill>
                  <a:schemeClr val="bg1"/>
                </a:solidFill>
                <a:latin typeface="+mj-lt"/>
              </a:rPr>
              <a:t>What</a:t>
            </a:r>
            <a:endParaRPr lang="en-US" sz="2352">
              <a:solidFill>
                <a:schemeClr val="bg1"/>
              </a:solidFill>
            </a:endParaRPr>
          </a:p>
        </p:txBody>
      </p:sp>
      <p:sp>
        <p:nvSpPr>
          <p:cNvPr id="12" name="Rectangle 11"/>
          <p:cNvSpPr/>
          <p:nvPr userDrawn="1"/>
        </p:nvSpPr>
        <p:spPr bwMode="auto">
          <a:xfrm>
            <a:off x="418640" y="3174746"/>
            <a:ext cx="11366667" cy="230620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ctr" anchorCtr="0" forceAA="0" compatLnSpc="1">
            <a:prstTxWarp prst="textNoShape">
              <a:avLst/>
            </a:prstTxWarp>
            <a:noAutofit/>
          </a:bodyPr>
          <a:lstStyle/>
          <a:p>
            <a:pPr lvl="0"/>
            <a:r>
              <a:rPr lang="en-US" sz="2352">
                <a:solidFill>
                  <a:schemeClr val="bg1"/>
                </a:solidFill>
                <a:latin typeface="+mj-lt"/>
              </a:rPr>
              <a:t>How</a:t>
            </a:r>
            <a:endParaRPr lang="en-US" sz="3526">
              <a:solidFill>
                <a:schemeClr val="bg1"/>
              </a:solidFill>
              <a:latin typeface="+mj-lt"/>
            </a:endParaRPr>
          </a:p>
        </p:txBody>
      </p:sp>
      <p:cxnSp>
        <p:nvCxnSpPr>
          <p:cNvPr id="13" name="Straight Connector 12"/>
          <p:cNvCxnSpPr/>
          <p:nvPr userDrawn="1"/>
        </p:nvCxnSpPr>
        <p:spPr>
          <a:xfrm>
            <a:off x="2420700" y="1213864"/>
            <a:ext cx="14900" cy="5502495"/>
          </a:xfrm>
          <a:prstGeom prst="line">
            <a:avLst/>
          </a:prstGeom>
          <a:ln w="762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13"/>
          <p:cNvSpPr>
            <a:spLocks noGrp="1"/>
          </p:cNvSpPr>
          <p:nvPr>
            <p:ph type="body" sz="quarter" idx="10" hasCustomPrompt="1"/>
          </p:nvPr>
        </p:nvSpPr>
        <p:spPr>
          <a:xfrm>
            <a:off x="2510300" y="2069049"/>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18" name="Text Placeholder 13"/>
          <p:cNvSpPr>
            <a:spLocks noGrp="1"/>
          </p:cNvSpPr>
          <p:nvPr>
            <p:ph type="body" sz="quarter" idx="12" hasCustomPrompt="1"/>
          </p:nvPr>
        </p:nvSpPr>
        <p:spPr>
          <a:xfrm>
            <a:off x="2510300" y="3837312"/>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22" name="Text Placeholder 13"/>
          <p:cNvSpPr>
            <a:spLocks noGrp="1"/>
          </p:cNvSpPr>
          <p:nvPr>
            <p:ph type="body" sz="quarter" idx="13" hasCustomPrompt="1"/>
          </p:nvPr>
        </p:nvSpPr>
        <p:spPr>
          <a:xfrm>
            <a:off x="2510300" y="1511868"/>
            <a:ext cx="4631528" cy="343864"/>
          </a:xfrm>
        </p:spPr>
        <p:txBody>
          <a:bodyPr anchor="ctr" anchorCtr="0">
            <a:noAutofit/>
          </a:bodyPr>
          <a:lstStyle>
            <a:lvl1pPr marL="0" indent="0" algn="ctr">
              <a:buNone/>
              <a:defRPr sz="1960">
                <a:solidFill>
                  <a:srgbClr val="FFFFFF"/>
                </a:solidFill>
                <a:latin typeface="+mn-lt"/>
              </a:defRPr>
            </a:lvl1pPr>
            <a:lvl3pPr marL="559912" indent="0">
              <a:buFont typeface="Arial"/>
              <a:buNone/>
              <a:defRPr/>
            </a:lvl3pPr>
          </a:lstStyle>
          <a:p>
            <a:pPr lvl="0"/>
            <a:r>
              <a:rPr lang="en-US"/>
              <a:t>Analyze</a:t>
            </a:r>
          </a:p>
        </p:txBody>
      </p:sp>
      <p:sp>
        <p:nvSpPr>
          <p:cNvPr id="23" name="Text Placeholder 13"/>
          <p:cNvSpPr>
            <a:spLocks noGrp="1"/>
          </p:cNvSpPr>
          <p:nvPr>
            <p:ph type="body" sz="quarter" idx="14" hasCustomPrompt="1"/>
          </p:nvPr>
        </p:nvSpPr>
        <p:spPr>
          <a:xfrm>
            <a:off x="7141829" y="2069049"/>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24" name="Text Placeholder 13"/>
          <p:cNvSpPr>
            <a:spLocks noGrp="1"/>
          </p:cNvSpPr>
          <p:nvPr>
            <p:ph type="body" sz="quarter" idx="15" hasCustomPrompt="1"/>
          </p:nvPr>
        </p:nvSpPr>
        <p:spPr>
          <a:xfrm>
            <a:off x="7141829" y="3837312"/>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25" name="Text Placeholder 13"/>
          <p:cNvSpPr>
            <a:spLocks noGrp="1"/>
          </p:cNvSpPr>
          <p:nvPr>
            <p:ph type="body" sz="quarter" idx="16" hasCustomPrompt="1"/>
          </p:nvPr>
        </p:nvSpPr>
        <p:spPr>
          <a:xfrm>
            <a:off x="7141829" y="1511868"/>
            <a:ext cx="4631528" cy="343864"/>
          </a:xfrm>
        </p:spPr>
        <p:txBody>
          <a:bodyPr anchor="ctr" anchorCtr="0">
            <a:noAutofit/>
          </a:bodyPr>
          <a:lstStyle>
            <a:lvl1pPr marL="0" indent="0" algn="ctr" defTabSz="914102" fontAlgn="base">
              <a:lnSpc>
                <a:spcPct val="90000"/>
              </a:lnSpc>
              <a:spcBef>
                <a:spcPct val="0"/>
              </a:spcBef>
              <a:spcAft>
                <a:spcPct val="0"/>
              </a:spcAft>
              <a:buNone/>
              <a:defRPr sz="1960">
                <a:solidFill>
                  <a:srgbClr val="FFFFFF"/>
                </a:solidFill>
                <a:latin typeface="+mn-lt"/>
              </a:defRPr>
            </a:lvl1pPr>
            <a:lvl3pPr marL="559912" indent="0">
              <a:buFont typeface="Arial"/>
              <a:buNone/>
              <a:defRPr/>
            </a:lvl3pPr>
          </a:lstStyle>
          <a:p>
            <a:pPr algn="ctr" defTabSz="932472" fontAlgn="base">
              <a:lnSpc>
                <a:spcPct val="90000"/>
              </a:lnSpc>
              <a:spcBef>
                <a:spcPct val="0"/>
              </a:spcBef>
              <a:spcAft>
                <a:spcPct val="0"/>
              </a:spcAft>
            </a:pPr>
            <a:r>
              <a:rPr lang="en-US" sz="1960">
                <a:solidFill>
                  <a:schemeClr val="bg1"/>
                </a:solidFill>
                <a:ea typeface="Segoe UI" pitchFamily="34" charset="0"/>
                <a:cs typeface="Segoe UI" pitchFamily="34" charset="0"/>
              </a:rPr>
              <a:t>Internet Edge</a:t>
            </a:r>
          </a:p>
        </p:txBody>
      </p:sp>
      <p:cxnSp>
        <p:nvCxnSpPr>
          <p:cNvPr id="26" name="Straight Connector 25"/>
          <p:cNvCxnSpPr/>
          <p:nvPr userDrawn="1"/>
        </p:nvCxnSpPr>
        <p:spPr>
          <a:xfrm>
            <a:off x="7141829" y="1213864"/>
            <a:ext cx="14900" cy="5502495"/>
          </a:xfrm>
          <a:prstGeom prst="line">
            <a:avLst/>
          </a:prstGeom>
          <a:ln w="762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itle Placeholder 1"/>
          <p:cNvSpPr>
            <a:spLocks noGrp="1"/>
          </p:cNvSpPr>
          <p:nvPr>
            <p:ph type="title"/>
          </p:nvPr>
        </p:nvSpPr>
        <p:spPr>
          <a:xfrm>
            <a:off x="269245" y="289517"/>
            <a:ext cx="11655078" cy="899665"/>
          </a:xfrm>
          <a:prstGeom prst="rect">
            <a:avLst/>
          </a:prstGeom>
        </p:spPr>
        <p:txBody>
          <a:bodyPr vert="horz" wrap="square" lIns="146300" tIns="91438" rIns="146300" bIns="91438" rtlCol="0" anchor="t">
            <a:noAutofit/>
          </a:bodyPr>
          <a:lstStyle/>
          <a:p>
            <a:r>
              <a:rPr lang="en-US"/>
              <a:t>Click to edit Master title style</a:t>
            </a:r>
          </a:p>
        </p:txBody>
      </p:sp>
    </p:spTree>
    <p:extLst>
      <p:ext uri="{BB962C8B-B14F-4D97-AF65-F5344CB8AC3E}">
        <p14:creationId xmlns:p14="http://schemas.microsoft.com/office/powerpoint/2010/main" val="10794517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66269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6">
                <a:gradFill>
                  <a:gsLst>
                    <a:gs pos="1250">
                      <a:schemeClr val="tx2"/>
                    </a:gs>
                    <a:gs pos="99000">
                      <a:schemeClr val="tx2"/>
                    </a:gs>
                  </a:gsLst>
                  <a:lin ang="5400000" scaled="0"/>
                </a:gradFill>
              </a:defRPr>
            </a:lvl1pPr>
            <a:lvl2pPr marL="0" indent="0">
              <a:buNone/>
              <a:defRPr sz="1960"/>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20188"/>
          </a:xfrm>
        </p:spPr>
        <p:txBody>
          <a:bodyPr wrap="square">
            <a:spAutoFit/>
          </a:bodyPr>
          <a:lstStyle>
            <a:lvl1pPr marL="0" indent="0">
              <a:spcBef>
                <a:spcPts val="1200"/>
              </a:spcBef>
              <a:buClr>
                <a:schemeClr val="tx1"/>
              </a:buClr>
              <a:buFont typeface="Wingdings" pitchFamily="2" charset="2"/>
              <a:buNone/>
              <a:defRPr sz="3526">
                <a:gradFill>
                  <a:gsLst>
                    <a:gs pos="1250">
                      <a:schemeClr val="tx2"/>
                    </a:gs>
                    <a:gs pos="99000">
                      <a:schemeClr val="tx2"/>
                    </a:gs>
                  </a:gsLst>
                  <a:lin ang="5400000" scaled="0"/>
                </a:gradFill>
              </a:defRPr>
            </a:lvl1pPr>
            <a:lvl2pPr marL="0" indent="0">
              <a:buNone/>
              <a:defRPr sz="1960"/>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82911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51276176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65936518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64974207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38893114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8100993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394863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70409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B27273-82A0-4F03-B551-F05C0A270C9F}" type="datetimeFigureOut">
              <a:rPr lang="en-US" smtClean="0"/>
              <a:t>7/26/2021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42612513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63495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152230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656715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AMERICA Region Master Slide">
    <p:bg>
      <p:bgPr>
        <a:solidFill>
          <a:srgbClr val="F8F8F8"/>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tx1"/>
                </a:solidFill>
                <a:effectLst/>
                <a:uLnTx/>
                <a:uFillTx/>
                <a:latin typeface="Segoe UI"/>
                <a:ea typeface="+mn-ea"/>
                <a:cs typeface="+mn-cs"/>
              </a:rPr>
              <a:t>* Data as of </a:t>
            </a:r>
            <a:r>
              <a:rPr kumimoji="0" lang="en-US" sz="800" b="0" i="0" u="none" strike="noStrike" kern="1200" cap="none" spc="0" normalizeH="0" baseline="0" noProof="0">
                <a:ln>
                  <a:noFill/>
                </a:ln>
                <a:solidFill>
                  <a:schemeClr val="tx1"/>
                </a:solidFill>
                <a:effectLst/>
                <a:uLnTx/>
                <a:uFillTx/>
                <a:latin typeface="+mn-lt"/>
                <a:ea typeface="+mn-ea"/>
                <a:cs typeface="+mn-cs"/>
              </a:rPr>
              <a:t>February 9, 2018</a:t>
            </a:r>
            <a:endParaRPr kumimoji="0" lang="en-US" sz="800" b="0" i="0" u="none" strike="noStrike" kern="1200" cap="none" spc="0" normalizeH="0" baseline="0" noProof="0">
              <a:ln>
                <a:noFill/>
              </a:ln>
              <a:solidFill>
                <a:schemeClr val="tx1"/>
              </a:solidFill>
              <a:effectLst/>
              <a:uLnTx/>
              <a:uFillTx/>
              <a:latin typeface="Segoe UI"/>
              <a:ea typeface="+mn-ea"/>
              <a:cs typeface="+mn-cs"/>
            </a:endParaRPr>
          </a:p>
        </p:txBody>
      </p:sp>
      <p:graphicFrame>
        <p:nvGraphicFramePr>
          <p:cNvPr id="12" name="Table 11">
            <a:extLst>
              <a:ext uri="{FF2B5EF4-FFF2-40B4-BE49-F238E27FC236}">
                <a16:creationId xmlns:a16="http://schemas.microsoft.com/office/drawing/2014/main" id="{C160CCB6-3AA1-475C-86A9-AE2F9D0ADCB5}"/>
              </a:ext>
            </a:extLst>
          </p:cNvPr>
          <p:cNvGraphicFramePr>
            <a:graphicFrameLocks noGrp="1"/>
          </p:cNvGraphicFramePr>
          <p:nvPr userDrawn="1"/>
        </p:nvGraphicFramePr>
        <p:xfrm>
          <a:off x="269240" y="1026930"/>
          <a:ext cx="11662436" cy="344682"/>
        </p:xfrm>
        <a:graphic>
          <a:graphicData uri="http://schemas.openxmlformats.org/drawingml/2006/table">
            <a:tbl>
              <a:tblPr firstRow="1" bandRow="1">
                <a:tableStyleId>{5C22544A-7EE6-4342-B048-85BDC9FD1C3A}</a:tableStyleId>
              </a:tblPr>
              <a:tblGrid>
                <a:gridCol w="1908167">
                  <a:extLst>
                    <a:ext uri="{9D8B030D-6E8A-4147-A177-3AD203B41FA5}">
                      <a16:colId xmlns:a16="http://schemas.microsoft.com/office/drawing/2014/main" val="3197870306"/>
                    </a:ext>
                  </a:extLst>
                </a:gridCol>
                <a:gridCol w="660184">
                  <a:extLst>
                    <a:ext uri="{9D8B030D-6E8A-4147-A177-3AD203B41FA5}">
                      <a16:colId xmlns:a16="http://schemas.microsoft.com/office/drawing/2014/main" val="1658188280"/>
                    </a:ext>
                  </a:extLst>
                </a:gridCol>
                <a:gridCol w="826735">
                  <a:extLst>
                    <a:ext uri="{9D8B030D-6E8A-4147-A177-3AD203B41FA5}">
                      <a16:colId xmlns:a16="http://schemas.microsoft.com/office/drawing/2014/main" val="2622186844"/>
                    </a:ext>
                  </a:extLst>
                </a:gridCol>
                <a:gridCol w="826735">
                  <a:extLst>
                    <a:ext uri="{9D8B030D-6E8A-4147-A177-3AD203B41FA5}">
                      <a16:colId xmlns:a16="http://schemas.microsoft.com/office/drawing/2014/main" val="2255672095"/>
                    </a:ext>
                  </a:extLst>
                </a:gridCol>
                <a:gridCol w="826735">
                  <a:extLst>
                    <a:ext uri="{9D8B030D-6E8A-4147-A177-3AD203B41FA5}">
                      <a16:colId xmlns:a16="http://schemas.microsoft.com/office/drawing/2014/main" val="929329240"/>
                    </a:ext>
                  </a:extLst>
                </a:gridCol>
                <a:gridCol w="826735">
                  <a:extLst>
                    <a:ext uri="{9D8B030D-6E8A-4147-A177-3AD203B41FA5}">
                      <a16:colId xmlns:a16="http://schemas.microsoft.com/office/drawing/2014/main" val="1739178816"/>
                    </a:ext>
                  </a:extLst>
                </a:gridCol>
                <a:gridCol w="826735">
                  <a:extLst>
                    <a:ext uri="{9D8B030D-6E8A-4147-A177-3AD203B41FA5}">
                      <a16:colId xmlns:a16="http://schemas.microsoft.com/office/drawing/2014/main" val="4066938788"/>
                    </a:ext>
                  </a:extLst>
                </a:gridCol>
                <a:gridCol w="826735">
                  <a:extLst>
                    <a:ext uri="{9D8B030D-6E8A-4147-A177-3AD203B41FA5}">
                      <a16:colId xmlns:a16="http://schemas.microsoft.com/office/drawing/2014/main" val="1993623972"/>
                    </a:ext>
                  </a:extLst>
                </a:gridCol>
                <a:gridCol w="826735">
                  <a:extLst>
                    <a:ext uri="{9D8B030D-6E8A-4147-A177-3AD203B41FA5}">
                      <a16:colId xmlns:a16="http://schemas.microsoft.com/office/drawing/2014/main" val="1474986278"/>
                    </a:ext>
                  </a:extLst>
                </a:gridCol>
                <a:gridCol w="826735">
                  <a:extLst>
                    <a:ext uri="{9D8B030D-6E8A-4147-A177-3AD203B41FA5}">
                      <a16:colId xmlns:a16="http://schemas.microsoft.com/office/drawing/2014/main" val="325501089"/>
                    </a:ext>
                  </a:extLst>
                </a:gridCol>
                <a:gridCol w="826735">
                  <a:extLst>
                    <a:ext uri="{9D8B030D-6E8A-4147-A177-3AD203B41FA5}">
                      <a16:colId xmlns:a16="http://schemas.microsoft.com/office/drawing/2014/main" val="2480923566"/>
                    </a:ext>
                  </a:extLst>
                </a:gridCol>
                <a:gridCol w="826735">
                  <a:extLst>
                    <a:ext uri="{9D8B030D-6E8A-4147-A177-3AD203B41FA5}">
                      <a16:colId xmlns:a16="http://schemas.microsoft.com/office/drawing/2014/main" val="581428332"/>
                    </a:ext>
                  </a:extLst>
                </a:gridCol>
                <a:gridCol w="826735">
                  <a:extLst>
                    <a:ext uri="{9D8B030D-6E8A-4147-A177-3AD203B41FA5}">
                      <a16:colId xmlns:a16="http://schemas.microsoft.com/office/drawing/2014/main" val="478997332"/>
                    </a:ext>
                  </a:extLst>
                </a:gridCol>
              </a:tblGrid>
              <a:tr h="172341">
                <a:tc rowSpan="2">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800">
                          <a:solidFill>
                            <a:schemeClr val="tx1"/>
                          </a:solidFill>
                          <a:latin typeface="Segoe UI Semibold" panose="020B0702040204020203" pitchFamily="34" charset="0"/>
                        </a:rPr>
                        <a:t>Non</a:t>
                      </a:r>
                      <a:br>
                        <a:rPr lang="en-US" sz="800">
                          <a:solidFill>
                            <a:schemeClr val="tx1"/>
                          </a:solidFill>
                          <a:latin typeface="Segoe UI Semibold" panose="020B0702040204020203" pitchFamily="34" charset="0"/>
                        </a:rPr>
                      </a:br>
                      <a:r>
                        <a:rPr lang="en-US" sz="800">
                          <a:solidFill>
                            <a:schemeClr val="tx1"/>
                          </a:solidFill>
                          <a:latin typeface="Segoe UI Semibold" panose="020B0702040204020203" pitchFamily="34" charset="0"/>
                        </a:rPr>
                        <a:t>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8">
                  <a:txBody>
                    <a:bodyPr/>
                    <a:lstStyle/>
                    <a:p>
                      <a:pPr algn="ctr"/>
                      <a:r>
                        <a:rPr lang="en-US" sz="800">
                          <a:solidFill>
                            <a:schemeClr val="tx1"/>
                          </a:solidFill>
                          <a:latin typeface="Segoe UI Semibold" panose="020B0702040204020203" pitchFamily="34" charset="0"/>
                        </a:rPr>
                        <a:t>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LATAM</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CANADA</a:t>
                      </a:r>
                    </a:p>
                  </a:txBody>
                  <a:tcPr marL="0" marR="0" marT="0"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148711343"/>
                  </a:ext>
                </a:extLst>
              </a:tr>
              <a:tr h="172341">
                <a:tc vMerge="1">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endParaRPr lang="en-US"/>
                    </a:p>
                  </a:txBody>
                  <a:tcPr/>
                </a:tc>
                <a:tc>
                  <a:txBody>
                    <a:bodyPr/>
                    <a:lstStyle/>
                    <a:p>
                      <a:pPr algn="ctr"/>
                      <a:r>
                        <a:rPr lang="en-US" sz="800">
                          <a:solidFill>
                            <a:schemeClr val="tx1"/>
                          </a:solidFill>
                          <a:latin typeface="Segoe UI Semibold" panose="020B0702040204020203" pitchFamily="34" charset="0"/>
                        </a:rPr>
                        <a:t>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 US 2</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North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South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US 2</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Brazil</a:t>
                      </a:r>
                      <a:r>
                        <a:rPr lang="en-US" sz="800" baseline="0">
                          <a:solidFill>
                            <a:schemeClr val="tx1"/>
                          </a:solidFill>
                          <a:latin typeface="Segoe UI Semibold" panose="020B0702040204020203" pitchFamily="34" charset="0"/>
                        </a:rPr>
                        <a:t> South</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Canada</a:t>
                      </a:r>
                      <a:r>
                        <a:rPr lang="en-US" sz="800" baseline="0">
                          <a:solidFill>
                            <a:schemeClr val="tx1"/>
                          </a:solidFill>
                          <a:latin typeface="Segoe UI Semibold" panose="020B0702040204020203" pitchFamily="34" charset="0"/>
                        </a:rPr>
                        <a:t> Central</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Canada East</a:t>
                      </a:r>
                    </a:p>
                  </a:txBody>
                  <a:tcPr marL="0" marR="0" marT="0"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69240" y="289511"/>
            <a:ext cx="8695731" cy="737419"/>
          </a:xfrm>
        </p:spPr>
        <p:txBody>
          <a:bodyPr/>
          <a:lstStyle>
            <a:lvl1pPr>
              <a:defRPr sz="3600"/>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grpSp>
        <p:sp>
          <p:nvSpPr>
            <p:cNvPr id="21" name="Oval 20">
              <a:hlinkClick r:id="" action="ppaction://noaction"/>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err="1">
                <a:ln>
                  <a:noFill/>
                </a:ln>
                <a:solidFill>
                  <a:srgbClr val="FFFFFF"/>
                </a:solidFill>
                <a:effectLst/>
                <a:uLnTx/>
                <a:uFillTx/>
                <a:latin typeface="Segoe UI Semilight"/>
              </a:endParaRPr>
            </a:p>
          </p:txBody>
        </p:sp>
      </p:grpSp>
      <p:grpSp>
        <p:nvGrpSpPr>
          <p:cNvPr id="20" name="Group 19">
            <a:extLst>
              <a:ext uri="{FF2B5EF4-FFF2-40B4-BE49-F238E27FC236}">
                <a16:creationId xmlns:a16="http://schemas.microsoft.com/office/drawing/2014/main" id="{327A7F0E-3565-4C5F-A959-631388591CEC}"/>
              </a:ext>
            </a:extLst>
          </p:cNvPr>
          <p:cNvGrpSpPr/>
          <p:nvPr userDrawn="1"/>
        </p:nvGrpSpPr>
        <p:grpSpPr>
          <a:xfrm>
            <a:off x="10537564" y="289511"/>
            <a:ext cx="1549661" cy="599963"/>
            <a:chOff x="10080208" y="241982"/>
            <a:chExt cx="1549661" cy="599963"/>
          </a:xfrm>
          <a:noFill/>
        </p:grpSpPr>
        <p:grpSp>
          <p:nvGrpSpPr>
            <p:cNvPr id="22" name="Group 21">
              <a:extLst>
                <a:ext uri="{FF2B5EF4-FFF2-40B4-BE49-F238E27FC236}">
                  <a16:creationId xmlns:a16="http://schemas.microsoft.com/office/drawing/2014/main" id="{5E3AD354-4782-417A-9A65-3C13176EAC5C}"/>
                </a:ext>
              </a:extLst>
            </p:cNvPr>
            <p:cNvGrpSpPr/>
            <p:nvPr/>
          </p:nvGrpSpPr>
          <p:grpSpPr>
            <a:xfrm>
              <a:off x="10305738" y="241982"/>
              <a:ext cx="1324131" cy="587657"/>
              <a:chOff x="10110866" y="391883"/>
              <a:chExt cx="1324131" cy="587657"/>
            </a:xfrm>
            <a:grpFill/>
          </p:grpSpPr>
          <p:sp>
            <p:nvSpPr>
              <p:cNvPr id="26" name="Rectangle 25">
                <a:extLst>
                  <a:ext uri="{FF2B5EF4-FFF2-40B4-BE49-F238E27FC236}">
                    <a16:creationId xmlns:a16="http://schemas.microsoft.com/office/drawing/2014/main" id="{D7D16C8C-058C-4822-98D2-2DC4F8E8C2AA}"/>
                  </a:ext>
                </a:extLst>
              </p:cNvPr>
              <p:cNvSpPr/>
              <p:nvPr userDrawn="1"/>
            </p:nvSpPr>
            <p:spPr>
              <a:xfrm>
                <a:off x="1011086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27" name="Rectangle 26">
                <a:extLst>
                  <a:ext uri="{FF2B5EF4-FFF2-40B4-BE49-F238E27FC236}">
                    <a16:creationId xmlns:a16="http://schemas.microsoft.com/office/drawing/2014/main" id="{387950BD-0D9F-4830-B304-A7D40400D3FA}"/>
                  </a:ext>
                </a:extLst>
              </p:cNvPr>
              <p:cNvSpPr/>
              <p:nvPr userDrawn="1"/>
            </p:nvSpPr>
            <p:spPr>
              <a:xfrm>
                <a:off x="1011086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Preview</a:t>
                </a:r>
              </a:p>
            </p:txBody>
          </p:sp>
          <p:sp>
            <p:nvSpPr>
              <p:cNvPr id="29" name="Rectangle 28">
                <a:extLst>
                  <a:ext uri="{FF2B5EF4-FFF2-40B4-BE49-F238E27FC236}">
                    <a16:creationId xmlns:a16="http://schemas.microsoft.com/office/drawing/2014/main" id="{7FEEB74B-7037-48C6-8675-6FC2527A1048}"/>
                  </a:ext>
                </a:extLst>
              </p:cNvPr>
              <p:cNvSpPr/>
              <p:nvPr/>
            </p:nvSpPr>
            <p:spPr>
              <a:xfrm>
                <a:off x="1011086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Not available</a:t>
                </a:r>
              </a:p>
            </p:txBody>
          </p:sp>
        </p:grpSp>
        <p:sp>
          <p:nvSpPr>
            <p:cNvPr id="23" name="Rectangle 22">
              <a:extLst>
                <a:ext uri="{FF2B5EF4-FFF2-40B4-BE49-F238E27FC236}">
                  <a16:creationId xmlns:a16="http://schemas.microsoft.com/office/drawing/2014/main" id="{4E1B5E47-2791-423B-98C0-DA1E8BC0E2B8}"/>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4477ECA3-7EEE-4732-B476-336C4D862B67}"/>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07A0FA60-B99D-4B31-AE11-17C84C70B5BF}"/>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
        <p:nvSpPr>
          <p:cNvPr id="33" name="Rectangle 32">
            <a:hlinkClick r:id="" action="ppaction://noaction"/>
            <a:extLst>
              <a:ext uri="{FF2B5EF4-FFF2-40B4-BE49-F238E27FC236}">
                <a16:creationId xmlns:a16="http://schemas.microsoft.com/office/drawing/2014/main" id="{5FF72625-43D0-4A22-AF83-DF297064DE44}"/>
              </a:ext>
            </a:extLst>
          </p:cNvPr>
          <p:cNvSpPr/>
          <p:nvPr userDrawn="1"/>
        </p:nvSpPr>
        <p:spPr bwMode="auto">
          <a:xfrm>
            <a:off x="9334636" y="-19250"/>
            <a:ext cx="898888" cy="24383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spTree>
    <p:extLst>
      <p:ext uri="{BB962C8B-B14F-4D97-AF65-F5344CB8AC3E}">
        <p14:creationId xmlns:p14="http://schemas.microsoft.com/office/powerpoint/2010/main" val="26768201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General_Blank_Thin">
    <p:spTree>
      <p:nvGrpSpPr>
        <p:cNvPr id="1" name=""/>
        <p:cNvGrpSpPr/>
        <p:nvPr/>
      </p:nvGrpSpPr>
      <p:grpSpPr>
        <a:xfrm>
          <a:off x="0" y="0"/>
          <a:ext cx="0" cy="0"/>
          <a:chOff x="0" y="0"/>
          <a:chExt cx="0" cy="0"/>
        </a:xfrm>
      </p:grpSpPr>
      <p:sp useBgFill="1">
        <p:nvSpPr>
          <p:cNvPr id="12" name="Rectangle: Top Corners Rounded 11"/>
          <p:cNvSpPr/>
          <p:nvPr userDrawn="1"/>
        </p:nvSpPr>
        <p:spPr bwMode="auto">
          <a:xfrm rot="16200000">
            <a:off x="10934845" y="-491996"/>
            <a:ext cx="718681" cy="1886790"/>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490022" y="168629"/>
            <a:ext cx="1524500"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06265"/>
          </a:xfrm>
        </p:spPr>
        <p:txBody>
          <a:bodyPr wrap="square">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69507"/>
            <a:ext cx="3329638" cy="378565"/>
          </a:xfrm>
        </p:spPr>
        <p:txBody>
          <a:bodyPr wrap="square" anchor="ctr" anchorCtr="0">
            <a:spAutoFit/>
          </a:bodyPr>
          <a:lstStyle>
            <a:lvl1pPr marL="0" indent="0">
              <a:spcBef>
                <a:spcPts val="1200"/>
              </a:spcBef>
              <a:buClr>
                <a:schemeClr val="tx1"/>
              </a:buClr>
              <a:buFont typeface="Arial" pitchFamily="34" charset="0"/>
              <a:buNone/>
              <a:defRPr sz="14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Freeform 5">
            <a:extLst>
              <a:ext uri="{FF2B5EF4-FFF2-40B4-BE49-F238E27FC236}">
                <a16:creationId xmlns:a16="http://schemas.microsoft.com/office/drawing/2014/main" id="{A92B0539-2DE8-40D0-9B17-A323AB7635B8}"/>
              </a:ext>
            </a:extLst>
          </p:cNvPr>
          <p:cNvSpPr>
            <a:spLocks noEditPoints="1"/>
          </p:cNvSpPr>
          <p:nvPr userDrawn="1"/>
        </p:nvSpPr>
        <p:spPr bwMode="auto">
          <a:xfrm>
            <a:off x="330200" y="6044561"/>
            <a:ext cx="428460" cy="428460"/>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Tree>
    <p:extLst>
      <p:ext uri="{BB962C8B-B14F-4D97-AF65-F5344CB8AC3E}">
        <p14:creationId xmlns:p14="http://schemas.microsoft.com/office/powerpoint/2010/main" val="3853497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8551477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028473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975915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146405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055761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7B27273-82A0-4F03-B551-F05C0A270C9F}" type="datetimeFigureOut">
              <a:rPr lang="en-US" smtClean="0"/>
              <a:t>7/26/2021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326644901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248841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599321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625600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107321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6640990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9534699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510629707"/>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231346086"/>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49389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931589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7B27273-82A0-4F03-B551-F05C0A270C9F}" type="datetimeFigureOut">
              <a:rPr lang="en-US" smtClean="0"/>
              <a:t>7/26/2021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77890516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368139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8360518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7934674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2146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68004726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770589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820937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639550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639810"/>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1974980"/>
            <a:ext cx="8871457" cy="2387600"/>
          </a:xfrm>
        </p:spPr>
        <p:txBody>
          <a:bodyPr anchor="ctr">
            <a:noAutofit/>
          </a:bodyPr>
          <a:lstStyle>
            <a:lvl1pPr algn="l">
              <a:defRPr sz="9598"/>
            </a:lvl1pPr>
          </a:lstStyle>
          <a:p>
            <a:r>
              <a:rPr lang="en-US"/>
              <a:t>Title of the talk goes here</a:t>
            </a:r>
          </a:p>
        </p:txBody>
      </p:sp>
      <p:sp>
        <p:nvSpPr>
          <p:cNvPr id="3" name="Subtitle 2"/>
          <p:cNvSpPr>
            <a:spLocks noGrp="1"/>
          </p:cNvSpPr>
          <p:nvPr>
            <p:ph type="subTitle" idx="1" hasCustomPrompt="1"/>
          </p:nvPr>
        </p:nvSpPr>
        <p:spPr>
          <a:xfrm>
            <a:off x="606176" y="5115698"/>
            <a:ext cx="8871457" cy="1297459"/>
          </a:xfrm>
        </p:spPr>
        <p:txBody>
          <a:bodyPr>
            <a:noAutofit/>
          </a:bodyPr>
          <a:lstStyle>
            <a:lvl1pPr marL="0" indent="0" algn="l">
              <a:buNone/>
              <a:defRPr sz="2000">
                <a:solidFill>
                  <a:srgbClr val="00B0F0"/>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Presenter Name</a:t>
            </a:r>
          </a:p>
          <a:p>
            <a:r>
              <a:rPr lang="en-US"/>
              <a:t>Presenter Title</a:t>
            </a:r>
          </a:p>
          <a:p>
            <a:r>
              <a:rPr lang="en-US"/>
              <a:t>04/02/2014</a:t>
            </a:r>
          </a:p>
        </p:txBody>
      </p:sp>
    </p:spTree>
    <p:extLst>
      <p:ext uri="{BB962C8B-B14F-4D97-AF65-F5344CB8AC3E}">
        <p14:creationId xmlns:p14="http://schemas.microsoft.com/office/powerpoint/2010/main" val="2412604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image" Target="../media/image2.png"/><Relationship Id="rId2" Type="http://schemas.openxmlformats.org/officeDocument/2006/relationships/slideLayout" Target="../slideLayouts/slideLayout94.xml"/><Relationship Id="rId16" Type="http://schemas.openxmlformats.org/officeDocument/2006/relationships/theme" Target="../theme/theme10.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3" Type="http://schemas.openxmlformats.org/officeDocument/2006/relationships/slideLayout" Target="../slideLayouts/slideLayout110.xml"/><Relationship Id="rId21" Type="http://schemas.openxmlformats.org/officeDocument/2006/relationships/theme" Target="../theme/theme11.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slideLayout" Target="../slideLayouts/slideLayout127.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image" Target="../media/image11.emf"/></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image" Target="../media/image17.png"/><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theme" Target="../theme/theme12.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10" Type="http://schemas.openxmlformats.org/officeDocument/2006/relationships/slideLayout" Target="../slideLayouts/slideLayout137.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theme" Target="../theme/theme13.xml"/><Relationship Id="rId1" Type="http://schemas.openxmlformats.org/officeDocument/2006/relationships/slideLayout" Target="../slideLayouts/slideLayout144.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157.xml"/><Relationship Id="rId18" Type="http://schemas.openxmlformats.org/officeDocument/2006/relationships/slideLayout" Target="../slideLayouts/slideLayout162.xml"/><Relationship Id="rId26" Type="http://schemas.openxmlformats.org/officeDocument/2006/relationships/slideLayout" Target="../slideLayouts/slideLayout170.xml"/><Relationship Id="rId3" Type="http://schemas.openxmlformats.org/officeDocument/2006/relationships/slideLayout" Target="../slideLayouts/slideLayout147.xml"/><Relationship Id="rId21" Type="http://schemas.openxmlformats.org/officeDocument/2006/relationships/slideLayout" Target="../slideLayouts/slideLayout165.xml"/><Relationship Id="rId34" Type="http://schemas.openxmlformats.org/officeDocument/2006/relationships/image" Target="../media/image19.emf"/><Relationship Id="rId7" Type="http://schemas.openxmlformats.org/officeDocument/2006/relationships/slideLayout" Target="../slideLayouts/slideLayout151.xml"/><Relationship Id="rId12" Type="http://schemas.openxmlformats.org/officeDocument/2006/relationships/slideLayout" Target="../slideLayouts/slideLayout156.xml"/><Relationship Id="rId17" Type="http://schemas.openxmlformats.org/officeDocument/2006/relationships/slideLayout" Target="../slideLayouts/slideLayout161.xml"/><Relationship Id="rId25" Type="http://schemas.openxmlformats.org/officeDocument/2006/relationships/slideLayout" Target="../slideLayouts/slideLayout169.xml"/><Relationship Id="rId33" Type="http://schemas.openxmlformats.org/officeDocument/2006/relationships/theme" Target="../theme/theme14.xml"/><Relationship Id="rId2" Type="http://schemas.openxmlformats.org/officeDocument/2006/relationships/slideLayout" Target="../slideLayouts/slideLayout146.xml"/><Relationship Id="rId16" Type="http://schemas.openxmlformats.org/officeDocument/2006/relationships/slideLayout" Target="../slideLayouts/slideLayout160.xml"/><Relationship Id="rId20" Type="http://schemas.openxmlformats.org/officeDocument/2006/relationships/slideLayout" Target="../slideLayouts/slideLayout164.xml"/><Relationship Id="rId29" Type="http://schemas.openxmlformats.org/officeDocument/2006/relationships/slideLayout" Target="../slideLayouts/slideLayout173.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24" Type="http://schemas.openxmlformats.org/officeDocument/2006/relationships/slideLayout" Target="../slideLayouts/slideLayout168.xml"/><Relationship Id="rId32" Type="http://schemas.openxmlformats.org/officeDocument/2006/relationships/slideLayout" Target="../slideLayouts/slideLayout176.xml"/><Relationship Id="rId5" Type="http://schemas.openxmlformats.org/officeDocument/2006/relationships/slideLayout" Target="../slideLayouts/slideLayout149.xml"/><Relationship Id="rId15" Type="http://schemas.openxmlformats.org/officeDocument/2006/relationships/slideLayout" Target="../slideLayouts/slideLayout159.xml"/><Relationship Id="rId23" Type="http://schemas.openxmlformats.org/officeDocument/2006/relationships/slideLayout" Target="../slideLayouts/slideLayout167.xml"/><Relationship Id="rId28" Type="http://schemas.openxmlformats.org/officeDocument/2006/relationships/slideLayout" Target="../slideLayouts/slideLayout172.xml"/><Relationship Id="rId10" Type="http://schemas.openxmlformats.org/officeDocument/2006/relationships/slideLayout" Target="../slideLayouts/slideLayout154.xml"/><Relationship Id="rId19" Type="http://schemas.openxmlformats.org/officeDocument/2006/relationships/slideLayout" Target="../slideLayouts/slideLayout163.xml"/><Relationship Id="rId31" Type="http://schemas.openxmlformats.org/officeDocument/2006/relationships/slideLayout" Target="../slideLayouts/slideLayout175.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 Id="rId22" Type="http://schemas.openxmlformats.org/officeDocument/2006/relationships/slideLayout" Target="../slideLayouts/slideLayout166.xml"/><Relationship Id="rId27" Type="http://schemas.openxmlformats.org/officeDocument/2006/relationships/slideLayout" Target="../slideLayouts/slideLayout171.xml"/><Relationship Id="rId30" Type="http://schemas.openxmlformats.org/officeDocument/2006/relationships/slideLayout" Target="../slideLayouts/slideLayout174.xml"/><Relationship Id="rId8" Type="http://schemas.openxmlformats.org/officeDocument/2006/relationships/slideLayout" Target="../slideLayouts/slideLayout15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4.xml"/><Relationship Id="rId1" Type="http://schemas.openxmlformats.org/officeDocument/2006/relationships/slideLayout" Target="../slideLayouts/slideLayout1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theme" Target="../theme/theme5.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42.xml"/><Relationship Id="rId7" Type="http://schemas.openxmlformats.org/officeDocument/2006/relationships/theme" Target="../theme/theme6.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5" Type="http://schemas.openxmlformats.org/officeDocument/2006/relationships/slideLayout" Target="../slideLayouts/slideLayout44.xml"/><Relationship Id="rId4" Type="http://schemas.openxmlformats.org/officeDocument/2006/relationships/slideLayout" Target="../slideLayouts/slideLayout4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theme" Target="../theme/theme7.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theme" Target="../theme/theme8.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image" Target="../media/image11.emf"/><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10" Type="http://schemas.openxmlformats.org/officeDocument/2006/relationships/slideLayout" Target="../slideLayouts/slideLayout84.xml"/><Relationship Id="rId19" Type="http://schemas.openxmlformats.org/officeDocument/2006/relationships/theme" Target="../theme/theme9.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B27273-82A0-4F03-B551-F05C0A270C9F}" type="datetimeFigureOut">
              <a:rPr lang="en-US" smtClean="0"/>
              <a:t>7/26/2021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8363C5-1D77-4ABE-8C60-573DC6EF2A49}" type="slidenum">
              <a:rPr lang="en-US" smtClean="0"/>
              <a:t>‹#›</a:t>
            </a:fld>
            <a:endParaRPr lang="en-US"/>
          </a:p>
        </p:txBody>
      </p:sp>
    </p:spTree>
    <p:extLst>
      <p:ext uri="{BB962C8B-B14F-4D97-AF65-F5344CB8AC3E}">
        <p14:creationId xmlns:p14="http://schemas.microsoft.com/office/powerpoint/2010/main" val="2728777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17" cstate="email">
            <a:extLst>
              <a:ext uri="{28A0092B-C50C-407E-A947-70E740481C1C}">
                <a14:useLocalDpi xmlns:a14="http://schemas.microsoft.com/office/drawing/2010/main"/>
              </a:ext>
            </a:extLst>
          </a:blip>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1218134273"/>
      </p:ext>
    </p:extLst>
  </p:cSld>
  <p:clrMap bg1="dk1" tx1="lt1" bg2="dk2" tx2="lt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7" r:id="rId9"/>
    <p:sldLayoutId id="2147483898" r:id="rId10"/>
    <p:sldLayoutId id="2147483899" r:id="rId11"/>
    <p:sldLayoutId id="2147483900" r:id="rId12"/>
    <p:sldLayoutId id="2147483901" r:id="rId13"/>
    <p:sldLayoutId id="2147483902" r:id="rId14"/>
    <p:sldLayoutId id="2147483903" r:id="rId15"/>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8960756"/>
      </p:ext>
    </p:extLst>
  </p:cSld>
  <p:clrMap bg1="dk1" tx1="lt1" bg2="dk2" tx2="lt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 id="2147483934" r:id="rId15"/>
    <p:sldLayoutId id="2147483935" r:id="rId16"/>
    <p:sldLayoutId id="2147483936" r:id="rId17"/>
    <p:sldLayoutId id="2147483937" r:id="rId18"/>
    <p:sldLayoutId id="2147483938" r:id="rId19"/>
    <p:sldLayoutId id="2147483939"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961025391"/>
      </p:ext>
    </p:extLst>
  </p:cSld>
  <p:clrMap bg1="dk1" tx1="lt1" bg2="dk2" tx2="lt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6" r:id="rId1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380498752"/>
      </p:ext>
    </p:extLst>
  </p:cSld>
  <p:clrMap bg1="dk1" tx1="lt1" bg2="dk2" tx2="lt2" accent1="accent1" accent2="accent2" accent3="accent3" accent4="accent4" accent5="accent5" accent6="accent6" hlink="hlink" folHlink="folHlink"/>
  <p:sldLayoutIdLst>
    <p:sldLayoutId id="2147484017" r:id="rId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710" r:id="rId5"/>
    <p:sldLayoutId id="2147484240" r:id="rId6"/>
    <p:sldLayoutId id="2147484910" r:id="rId7"/>
    <p:sldLayoutId id="2147484911" r:id="rId8"/>
    <p:sldLayoutId id="2147484639" r:id="rId9"/>
    <p:sldLayoutId id="2147484603" r:id="rId10"/>
    <p:sldLayoutId id="2147484833" r:id="rId11"/>
    <p:sldLayoutId id="2147484834" r:id="rId12"/>
    <p:sldLayoutId id="2147484835" r:id="rId13"/>
    <p:sldLayoutId id="2147484922" r:id="rId14"/>
    <p:sldLayoutId id="2147484923" r:id="rId15"/>
    <p:sldLayoutId id="2147484924" r:id="rId16"/>
    <p:sldLayoutId id="2147484839" r:id="rId17"/>
    <p:sldLayoutId id="2147484840" r:id="rId18"/>
    <p:sldLayoutId id="2147484841" r:id="rId19"/>
    <p:sldLayoutId id="2147484842" r:id="rId20"/>
    <p:sldLayoutId id="2147484843" r:id="rId21"/>
    <p:sldLayoutId id="2147484931" r:id="rId22"/>
    <p:sldLayoutId id="2147484787" r:id="rId23"/>
    <p:sldLayoutId id="2147484249" r:id="rId24"/>
    <p:sldLayoutId id="2147484640" r:id="rId25"/>
    <p:sldLayoutId id="2147484584" r:id="rId26"/>
    <p:sldLayoutId id="2147484583" r:id="rId27"/>
    <p:sldLayoutId id="2147484671" r:id="rId28"/>
    <p:sldLayoutId id="2147484673" r:id="rId29"/>
    <p:sldLayoutId id="2147484585" r:id="rId30"/>
    <p:sldLayoutId id="2147484299" r:id="rId31"/>
    <p:sldLayoutId id="214748426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fld id="{6DBBF07C-F70C-4C67-B057-C028B13C04EB}" type="datetimeFigureOut">
              <a:rPr kumimoji="0" lang="en-US" sz="1200" b="0" i="0" u="none" strike="noStrike" kern="0" cap="none" spc="0" normalizeH="0" baseline="0" noProof="0" smtClean="0">
                <a:ln>
                  <a:noFill/>
                </a:ln>
                <a:solidFill>
                  <a:schemeClr val="tx1">
                    <a:tint val="75000"/>
                  </a:schemeClr>
                </a:solidFill>
                <a:effectLst/>
                <a:uLnTx/>
                <a:uFillTx/>
              </a:rPr>
              <a:pPr marL="0" marR="0" lvl="0" indent="0" algn="l" defTabSz="914400" eaLnBrk="1" fontAlgn="auto" latinLnBrk="0" hangingPunct="1">
                <a:lnSpc>
                  <a:spcPct val="100000"/>
                </a:lnSpc>
                <a:spcBef>
                  <a:spcPts val="0"/>
                </a:spcBef>
                <a:spcAft>
                  <a:spcPts val="0"/>
                </a:spcAft>
                <a:buClrTx/>
                <a:buSzTx/>
                <a:buFontTx/>
                <a:buNone/>
                <a:tabLst/>
                <a:defRPr/>
              </a:pPr>
              <a:t>7/26/2021</a:t>
            </a:fld>
            <a:endParaRPr kumimoji="0" lang="en-US" sz="1200" b="0" i="0" u="none" strike="noStrike" kern="0" cap="none" spc="0" normalizeH="0" baseline="0" noProof="0">
              <a:ln>
                <a:noFill/>
              </a:ln>
              <a:solidFill>
                <a:schemeClr val="tx1">
                  <a:tint val="75000"/>
                </a:schemeClr>
              </a:solidFill>
              <a:effectLst/>
              <a:uLnTx/>
              <a:uFillTx/>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chemeClr val="tx1">
                  <a:tint val="75000"/>
                </a:schemeClr>
              </a:solidFill>
              <a:effectLst/>
              <a:uLnTx/>
              <a:uFillTx/>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eaLnBrk="1" fontAlgn="auto" latinLnBrk="0" hangingPunct="1">
              <a:lnSpc>
                <a:spcPct val="100000"/>
              </a:lnSpc>
              <a:spcBef>
                <a:spcPts val="0"/>
              </a:spcBef>
              <a:spcAft>
                <a:spcPts val="0"/>
              </a:spcAft>
              <a:buClrTx/>
              <a:buSzTx/>
              <a:buFontTx/>
              <a:buNone/>
              <a:tabLst/>
              <a:defRPr/>
            </a:pPr>
            <a:fld id="{AE7E8DC5-3D6D-474E-BBD7-49B40684D9EB}" type="slidenum">
              <a:rPr kumimoji="0" lang="en-US" sz="1200" b="0" i="0" u="none" strike="noStrike" kern="0" cap="none" spc="0" normalizeH="0" baseline="0" noProof="0" smtClean="0">
                <a:ln>
                  <a:noFill/>
                </a:ln>
                <a:solidFill>
                  <a:schemeClr val="tx1">
                    <a:tint val="75000"/>
                  </a:schemeClr>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schemeClr val="tx1">
                  <a:tint val="75000"/>
                </a:schemeClr>
              </a:solidFill>
              <a:effectLst/>
              <a:uLnTx/>
              <a:uFillTx/>
            </a:endParaRPr>
          </a:p>
        </p:txBody>
      </p:sp>
    </p:spTree>
    <p:extLst>
      <p:ext uri="{BB962C8B-B14F-4D97-AF65-F5344CB8AC3E}">
        <p14:creationId xmlns:p14="http://schemas.microsoft.com/office/powerpoint/2010/main" val="1599891925"/>
      </p:ext>
    </p:extLst>
  </p:cSld>
  <p:clrMap bg1="lt1" tx1="dk1" bg2="lt2" tx2="dk2" accent1="accent1" accent2="accent2" accent3="accent3" accent4="accent4" accent5="accent5" accent6="accent6" hlink="hlink" folHlink="folHlink"/>
  <p:sldLayoutIdLst>
    <p:sldLayoutId id="214748396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900977774"/>
      </p:ext>
    </p:extLst>
  </p:cSld>
  <p:clrMap bg1="dk1" tx1="lt1" bg2="dk2" tx2="lt2" accent1="accent1" accent2="accent2" accent3="accent3" accent4="accent4" accent5="accent5" accent6="accent6" hlink="hlink" folHlink="folHlink"/>
  <p:sldLayoutIdLst>
    <p:sldLayoutId id="2147483962" r:id="rId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412840626"/>
      </p:ext>
    </p:extLst>
  </p:cSld>
  <p:clrMap bg1="dk1" tx1="lt1" bg2="dk2" tx2="lt2" accent1="accent1" accent2="accent2" accent3="accent3" accent4="accent4" accent5="accent5" accent6="accent6" hlink="hlink" folHlink="folHlink"/>
  <p:sldLayoutIdLst>
    <p:sldLayoutId id="2147483958" r:id="rId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Orange</a:t>
                  </a:r>
                </a:p>
                <a:p>
                  <a:pPr defTabSz="914102" fontAlgn="base">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4102" fontAlgn="base">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R:0 G:120 B:215</a:t>
                  </a: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14644">
                            <a:srgbClr val="505050"/>
                          </a:gs>
                          <a:gs pos="42000">
                            <a:srgbClr val="505050"/>
                          </a:gs>
                        </a:gsLst>
                        <a:lin ang="5400000" scaled="0"/>
                      </a:gradFill>
                      <a:ea typeface="Segoe UI" pitchFamily="34" charset="0"/>
                      <a:cs typeface="Segoe UI" pitchFamily="34" charset="0"/>
                    </a:rPr>
                    <a:t>Light Green</a:t>
                  </a:r>
                </a:p>
                <a:p>
                  <a:pPr defTabSz="914102" fontAlgn="base">
                    <a:spcBef>
                      <a:spcPct val="0"/>
                    </a:spcBef>
                    <a:spcAft>
                      <a:spcPct val="0"/>
                    </a:spcAft>
                  </a:pPr>
                  <a:r>
                    <a:rPr lang="en-US" sz="490">
                      <a:gradFill>
                        <a:gsLst>
                          <a:gs pos="10042">
                            <a:srgbClr val="505050"/>
                          </a:gs>
                          <a:gs pos="39000">
                            <a:srgbClr val="505050"/>
                          </a:gs>
                        </a:gsLst>
                        <a:lin ang="5400000" scaled="0"/>
                      </a:gradFill>
                      <a:ea typeface="Segoe UI" pitchFamily="34" charset="0"/>
                      <a:cs typeface="Segoe UI" pitchFamily="34" charset="0"/>
                    </a:rPr>
                    <a:t>R:186 G:216 B:10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Purple</a:t>
                  </a:r>
                </a:p>
                <a:p>
                  <a:pPr defTabSz="914102"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R:92 G:45 B:145</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Blue</a:t>
                  </a:r>
                </a:p>
                <a:p>
                  <a:pPr defTabSz="914102"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G:32 B:80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14644">
                            <a:srgbClr val="505050"/>
                          </a:gs>
                          <a:gs pos="42000">
                            <a:srgbClr val="505050"/>
                          </a:gs>
                        </a:gsLst>
                        <a:lin ang="5400000" scaled="0"/>
                      </a:gradFill>
                      <a:ea typeface="Segoe UI" pitchFamily="34" charset="0"/>
                      <a:cs typeface="Segoe UI" pitchFamily="34" charset="0"/>
                    </a:rPr>
                    <a:t>Yellow</a:t>
                  </a:r>
                </a:p>
                <a:p>
                  <a:pPr defTabSz="914102" fontAlgn="base">
                    <a:spcBef>
                      <a:spcPct val="0"/>
                    </a:spcBef>
                    <a:spcAft>
                      <a:spcPct val="0"/>
                    </a:spcAft>
                  </a:pPr>
                  <a:r>
                    <a:rPr lang="en-US" sz="490">
                      <a:gradFill>
                        <a:gsLst>
                          <a:gs pos="10042">
                            <a:srgbClr val="505050"/>
                          </a:gs>
                          <a:gs pos="39000">
                            <a:srgbClr val="505050"/>
                          </a:gs>
                        </a:gsLst>
                        <a:lin ang="5400000" scaled="0"/>
                      </a:gradFill>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Mid-Blue</a:t>
                  </a:r>
                </a:p>
                <a:p>
                  <a:pPr defTabSz="914102"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14644">
                            <a:srgbClr val="505050"/>
                          </a:gs>
                          <a:gs pos="42000">
                            <a:srgbClr val="505050"/>
                          </a:gs>
                        </a:gsLst>
                        <a:lin ang="5400000" scaled="0"/>
                      </a:gradFill>
                      <a:ea typeface="Segoe UI" pitchFamily="34" charset="0"/>
                      <a:cs typeface="Segoe UI" pitchFamily="34" charset="0"/>
                    </a:rPr>
                    <a:t>Light Blue</a:t>
                  </a:r>
                </a:p>
                <a:p>
                  <a:pPr defTabSz="914102" fontAlgn="base">
                    <a:spcBef>
                      <a:spcPct val="0"/>
                    </a:spcBef>
                    <a:spcAft>
                      <a:spcPct val="0"/>
                    </a:spcAft>
                  </a:pPr>
                  <a:r>
                    <a:rPr lang="en-US" sz="490">
                      <a:gradFill>
                        <a:gsLst>
                          <a:gs pos="10042">
                            <a:srgbClr val="505050"/>
                          </a:gs>
                          <a:gs pos="39000">
                            <a:srgbClr val="505050"/>
                          </a:gs>
                        </a:gsLst>
                        <a:lin ang="5400000" scaled="0"/>
                      </a:gradFill>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defTabSz="914367">
                  <a:lnSpc>
                    <a:spcPct val="90000"/>
                  </a:lnSpc>
                  <a:spcAft>
                    <a:spcPts val="588"/>
                  </a:spcAft>
                </a:pPr>
                <a:r>
                  <a:rPr lang="en-US" sz="98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defTabSz="914367">
                  <a:lnSpc>
                    <a:spcPct val="90000"/>
                  </a:lnSpc>
                  <a:spcAft>
                    <a:spcPts val="588"/>
                  </a:spcAft>
                </a:pPr>
                <a:r>
                  <a:rPr lang="en-US" sz="980">
                    <a:gradFill>
                      <a:gsLst>
                        <a:gs pos="2917">
                          <a:srgbClr val="505050"/>
                        </a:gs>
                        <a:gs pos="30000">
                          <a:srgbClr val="505050"/>
                        </a:gs>
                      </a:gsLst>
                      <a:lin ang="5400000" scaled="0"/>
                    </a:gradFill>
                  </a:rPr>
                  <a:t>Secondary colors (use only when necessary)</a:t>
                </a: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12389">
                        <a:srgbClr val="FFFFFF"/>
                      </a:gs>
                      <a:gs pos="46000">
                        <a:srgbClr val="FFFFFF"/>
                      </a:gs>
                    </a:gsLst>
                    <a:lin ang="5400000" scaled="0"/>
                  </a:gradFill>
                  <a:ea typeface="Segoe UI" pitchFamily="34" charset="0"/>
                  <a:cs typeface="Segoe UI" pitchFamily="34" charset="0"/>
                </a:rPr>
                <a:t>Gray</a:t>
              </a:r>
            </a:p>
            <a:p>
              <a:pPr defTabSz="914102" fontAlgn="base">
                <a:spcBef>
                  <a:spcPct val="0"/>
                </a:spcBef>
                <a:spcAft>
                  <a:spcPct val="0"/>
                </a:spcAft>
              </a:pPr>
              <a:r>
                <a:rPr lang="en-US" sz="490">
                  <a:gradFill>
                    <a:gsLst>
                      <a:gs pos="12389">
                        <a:srgbClr val="FFFFFF"/>
                      </a:gs>
                      <a:gs pos="46000">
                        <a:srgbClr val="FFFFFF"/>
                      </a:gs>
                    </a:gsLst>
                    <a:lin ang="5400000" scaled="0"/>
                  </a:gradFill>
                  <a:ea typeface="Segoe UI" pitchFamily="34" charset="0"/>
                  <a:cs typeface="Segoe UI" pitchFamily="34" charset="0"/>
                </a:rPr>
                <a:t>R:80 G:80 B:80</a:t>
              </a:r>
            </a:p>
          </p:txBody>
        </p:sp>
      </p:grpSp>
    </p:spTree>
    <p:extLst>
      <p:ext uri="{BB962C8B-B14F-4D97-AF65-F5344CB8AC3E}">
        <p14:creationId xmlns:p14="http://schemas.microsoft.com/office/powerpoint/2010/main" val="56381979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6479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20835" y="1031106"/>
            <a:ext cx="11155093" cy="1535805"/>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365292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6" r:id="rId5"/>
    <p:sldLayoutId id="2147483727" r:id="rId6"/>
  </p:sldLayoutIdLst>
  <p:transition>
    <p:fade/>
  </p:transition>
  <p:txStyles>
    <p:titleStyle>
      <a:lvl1pPr algn="l" defTabSz="914188" rtl="0" eaLnBrk="1" latinLnBrk="0" hangingPunct="1">
        <a:lnSpc>
          <a:spcPct val="90000"/>
        </a:lnSpc>
        <a:spcBef>
          <a:spcPct val="0"/>
        </a:spcBef>
        <a:buNone/>
        <a:defRPr lang="en-US" sz="48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60" marR="0" indent="-339660" algn="l" defTabSz="914188" rtl="0" eaLnBrk="1" fontAlgn="auto" latinLnBrk="0" hangingPunct="1">
        <a:lnSpc>
          <a:spcPct val="90000"/>
        </a:lnSpc>
        <a:spcBef>
          <a:spcPct val="20000"/>
        </a:spcBef>
        <a:spcAft>
          <a:spcPts val="0"/>
        </a:spcAft>
        <a:buClrTx/>
        <a:buSzPct val="90000"/>
        <a:buFont typeface="Arial" pitchFamily="34" charset="0"/>
        <a:buChar char="•"/>
        <a:tabLst/>
        <a:defRPr sz="3800" kern="1200" spc="-70" baseline="0">
          <a:gradFill>
            <a:gsLst>
              <a:gs pos="1250">
                <a:schemeClr val="tx1"/>
              </a:gs>
              <a:gs pos="100000">
                <a:schemeClr val="tx1"/>
              </a:gs>
            </a:gsLst>
            <a:lin ang="5400000" scaled="0"/>
          </a:gradFill>
          <a:latin typeface="+mj-lt"/>
          <a:ea typeface="+mn-ea"/>
          <a:cs typeface="+mn-cs"/>
        </a:defRPr>
      </a:lvl1pPr>
      <a:lvl2pPr marL="572978" marR="0" indent="-233318" algn="l" defTabSz="914188"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798359" marR="0" indent="-225382" algn="l" defTabSz="914188" rtl="0" eaLnBrk="1" fontAlgn="auto" latinLnBrk="0" hangingPunct="1">
        <a:lnSpc>
          <a:spcPct val="90000"/>
        </a:lnSpc>
        <a:spcBef>
          <a:spcPct val="20000"/>
        </a:spcBef>
        <a:spcAft>
          <a:spcPts val="0"/>
        </a:spcAft>
        <a:buClrTx/>
        <a:buSzPct val="90000"/>
        <a:buFont typeface="Wingdings" pitchFamily="2" charset="2"/>
        <a:buChar char=""/>
        <a:tabLst>
          <a:tab pos="798359" algn="l"/>
        </a:tabLst>
        <a:defRPr sz="1600" kern="1200" spc="0" baseline="0">
          <a:gradFill>
            <a:gsLst>
              <a:gs pos="1250">
                <a:schemeClr val="tx1"/>
              </a:gs>
              <a:gs pos="100000">
                <a:schemeClr val="tx1"/>
              </a:gs>
            </a:gsLst>
            <a:lin ang="5400000" scaled="0"/>
          </a:gradFill>
          <a:latin typeface="+mn-lt"/>
          <a:ea typeface="+mn-ea"/>
          <a:cs typeface="+mn-cs"/>
        </a:defRPr>
      </a:lvl3pPr>
      <a:lvl4pPr marL="1030090" marR="0" indent="-231730" algn="l" defTabSz="914188" rtl="0" eaLnBrk="1" fontAlgn="auto" latinLnBrk="0" hangingPunct="1">
        <a:lnSpc>
          <a:spcPct val="90000"/>
        </a:lnSpc>
        <a:spcBef>
          <a:spcPct val="20000"/>
        </a:spcBef>
        <a:spcAft>
          <a:spcPts val="0"/>
        </a:spcAft>
        <a:buClrTx/>
        <a:buSzPct val="90000"/>
        <a:buFont typeface="Wingdings"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55472" marR="0" indent="-225382" algn="l" defTabSz="914188" rtl="0" eaLnBrk="1" fontAlgn="auto" latinLnBrk="0" hangingPunct="1">
        <a:lnSpc>
          <a:spcPct val="90000"/>
        </a:lnSpc>
        <a:spcBef>
          <a:spcPct val="20000"/>
        </a:spcBef>
        <a:spcAft>
          <a:spcPts val="0"/>
        </a:spcAft>
        <a:buClrTx/>
        <a:buSzPct val="90000"/>
        <a:buFont typeface="Wingdings" pitchFamily="2" charset="2"/>
        <a:buChar char=""/>
        <a:tabLst>
          <a:tab pos="1255472" algn="l"/>
        </a:tabLst>
        <a:defRPr sz="1000" kern="1200" spc="0" baseline="0">
          <a:gradFill>
            <a:gsLst>
              <a:gs pos="1250">
                <a:schemeClr val="tx1"/>
              </a:gs>
              <a:gs pos="100000">
                <a:schemeClr val="tx1"/>
              </a:gs>
            </a:gsLst>
            <a:lin ang="5400000" scaled="0"/>
          </a:gradFill>
          <a:latin typeface="+mn-lt"/>
          <a:ea typeface="+mn-ea"/>
          <a:cs typeface="+mn-cs"/>
        </a:defRPr>
      </a:lvl5pPr>
      <a:lvl6pPr marL="2514017"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10"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04"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98"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88" rtl="0" eaLnBrk="1" latinLnBrk="0" hangingPunct="1">
        <a:defRPr sz="1800" kern="1200">
          <a:solidFill>
            <a:schemeClr val="tx1"/>
          </a:solidFill>
          <a:latin typeface="+mn-lt"/>
          <a:ea typeface="+mn-ea"/>
          <a:cs typeface="+mn-cs"/>
        </a:defRPr>
      </a:lvl1pPr>
      <a:lvl2pPr marL="457094" algn="l" defTabSz="914188" rtl="0" eaLnBrk="1" latinLnBrk="0" hangingPunct="1">
        <a:defRPr sz="1800" kern="1200">
          <a:solidFill>
            <a:schemeClr val="tx1"/>
          </a:solidFill>
          <a:latin typeface="+mn-lt"/>
          <a:ea typeface="+mn-ea"/>
          <a:cs typeface="+mn-cs"/>
        </a:defRPr>
      </a:lvl2pPr>
      <a:lvl3pPr marL="914188" algn="l" defTabSz="914188" rtl="0" eaLnBrk="1" latinLnBrk="0" hangingPunct="1">
        <a:defRPr sz="1800" kern="1200">
          <a:solidFill>
            <a:schemeClr val="tx1"/>
          </a:solidFill>
          <a:latin typeface="+mn-lt"/>
          <a:ea typeface="+mn-ea"/>
          <a:cs typeface="+mn-cs"/>
        </a:defRPr>
      </a:lvl3pPr>
      <a:lvl4pPr marL="1371282" algn="l" defTabSz="914188" rtl="0" eaLnBrk="1" latinLnBrk="0" hangingPunct="1">
        <a:defRPr sz="1800" kern="1200">
          <a:solidFill>
            <a:schemeClr val="tx1"/>
          </a:solidFill>
          <a:latin typeface="+mn-lt"/>
          <a:ea typeface="+mn-ea"/>
          <a:cs typeface="+mn-cs"/>
        </a:defRPr>
      </a:lvl4pPr>
      <a:lvl5pPr marL="1828376" algn="l" defTabSz="914188" rtl="0" eaLnBrk="1" latinLnBrk="0" hangingPunct="1">
        <a:defRPr sz="1800" kern="1200">
          <a:solidFill>
            <a:schemeClr val="tx1"/>
          </a:solidFill>
          <a:latin typeface="+mn-lt"/>
          <a:ea typeface="+mn-ea"/>
          <a:cs typeface="+mn-cs"/>
        </a:defRPr>
      </a:lvl5pPr>
      <a:lvl6pPr marL="2285470" algn="l" defTabSz="914188" rtl="0" eaLnBrk="1" latinLnBrk="0" hangingPunct="1">
        <a:defRPr sz="1800" kern="1200">
          <a:solidFill>
            <a:schemeClr val="tx1"/>
          </a:solidFill>
          <a:latin typeface="+mn-lt"/>
          <a:ea typeface="+mn-ea"/>
          <a:cs typeface="+mn-cs"/>
        </a:defRPr>
      </a:lvl6pPr>
      <a:lvl7pPr marL="2742563" algn="l" defTabSz="914188" rtl="0" eaLnBrk="1" latinLnBrk="0" hangingPunct="1">
        <a:defRPr sz="1800" kern="1200">
          <a:solidFill>
            <a:schemeClr val="tx1"/>
          </a:solidFill>
          <a:latin typeface="+mn-lt"/>
          <a:ea typeface="+mn-ea"/>
          <a:cs typeface="+mn-cs"/>
        </a:defRPr>
      </a:lvl7pPr>
      <a:lvl8pPr marL="3199657" algn="l" defTabSz="914188" rtl="0" eaLnBrk="1" latinLnBrk="0" hangingPunct="1">
        <a:defRPr sz="1800" kern="1200">
          <a:solidFill>
            <a:schemeClr val="tx1"/>
          </a:solidFill>
          <a:latin typeface="+mn-lt"/>
          <a:ea typeface="+mn-ea"/>
          <a:cs typeface="+mn-cs"/>
        </a:defRPr>
      </a:lvl8pPr>
      <a:lvl9pPr marL="3656751" algn="l" defTabSz="914188"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5" y="289516"/>
            <a:ext cx="11655078" cy="899664"/>
          </a:xfrm>
          <a:prstGeom prst="rect">
            <a:avLst/>
          </a:prstGeom>
        </p:spPr>
        <p:txBody>
          <a:bodyPr vert="horz" wrap="square" lIns="146300" tIns="91438" rIns="146300" bIns="91438" rtlCol="0" anchor="t">
            <a:noAutofit/>
          </a:bodyPr>
          <a:lstStyle/>
          <a:p>
            <a:r>
              <a:rPr lang="en-US"/>
              <a:t>Click to edit Master title style</a:t>
            </a:r>
          </a:p>
        </p:txBody>
      </p:sp>
      <p:sp>
        <p:nvSpPr>
          <p:cNvPr id="4" name="Text Placeholder 3"/>
          <p:cNvSpPr>
            <a:spLocks noGrp="1"/>
          </p:cNvSpPr>
          <p:nvPr>
            <p:ph type="body" idx="1"/>
          </p:nvPr>
        </p:nvSpPr>
        <p:spPr>
          <a:xfrm>
            <a:off x="269242" y="1189179"/>
            <a:ext cx="11653523" cy="2059005"/>
          </a:xfrm>
          <a:prstGeom prst="rect">
            <a:avLst/>
          </a:prstGeom>
        </p:spPr>
        <p:txBody>
          <a:bodyPr vert="horz" wrap="square" lIns="146300" tIns="91438" rIns="146300" bIns="91438"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6447593"/>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transition>
    <p:fade/>
  </p:transition>
  <p:txStyles>
    <p:titleStyle>
      <a:lvl1pPr algn="l" defTabSz="912793" rtl="0" fontAlgn="base">
        <a:lnSpc>
          <a:spcPct val="90000"/>
        </a:lnSpc>
        <a:spcBef>
          <a:spcPct val="0"/>
        </a:spcBef>
        <a:spcAft>
          <a:spcPct val="0"/>
        </a:spcAft>
        <a:defRPr lang="en-US" sz="4800" kern="1200" spc="-100" dirty="0">
          <a:ln w="3175">
            <a:noFill/>
          </a:ln>
          <a:solidFill>
            <a:srgbClr val="002050"/>
          </a:solidFill>
          <a:latin typeface="+mj-lt"/>
          <a:ea typeface="ＭＳ Ｐゴシック" charset="0"/>
          <a:cs typeface="Segoe UI" pitchFamily="34" charset="0"/>
        </a:defRPr>
      </a:lvl1pPr>
      <a:lvl2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2pPr>
      <a:lvl3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3pPr>
      <a:lvl4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4pPr>
      <a:lvl5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5pPr>
      <a:lvl6pPr marL="447844" algn="l" defTabSz="912793" rtl="0" fontAlgn="base">
        <a:lnSpc>
          <a:spcPct val="90000"/>
        </a:lnSpc>
        <a:spcBef>
          <a:spcPct val="0"/>
        </a:spcBef>
        <a:spcAft>
          <a:spcPct val="0"/>
        </a:spcAft>
        <a:defRPr sz="5330">
          <a:solidFill>
            <a:schemeClr val="tx1"/>
          </a:solidFill>
          <a:latin typeface="Segoe UI Light" charset="0"/>
          <a:ea typeface="ＭＳ Ｐゴシック" charset="0"/>
        </a:defRPr>
      </a:lvl6pPr>
      <a:lvl7pPr marL="895687" algn="l" defTabSz="912793" rtl="0" fontAlgn="base">
        <a:lnSpc>
          <a:spcPct val="90000"/>
        </a:lnSpc>
        <a:spcBef>
          <a:spcPct val="0"/>
        </a:spcBef>
        <a:spcAft>
          <a:spcPct val="0"/>
        </a:spcAft>
        <a:defRPr sz="5330">
          <a:solidFill>
            <a:schemeClr val="tx1"/>
          </a:solidFill>
          <a:latin typeface="Segoe UI Light" charset="0"/>
          <a:ea typeface="ＭＳ Ｐゴシック" charset="0"/>
        </a:defRPr>
      </a:lvl7pPr>
      <a:lvl8pPr marL="1343528" algn="l" defTabSz="912793" rtl="0" fontAlgn="base">
        <a:lnSpc>
          <a:spcPct val="90000"/>
        </a:lnSpc>
        <a:spcBef>
          <a:spcPct val="0"/>
        </a:spcBef>
        <a:spcAft>
          <a:spcPct val="0"/>
        </a:spcAft>
        <a:defRPr sz="5330">
          <a:solidFill>
            <a:schemeClr val="tx1"/>
          </a:solidFill>
          <a:latin typeface="Segoe UI Light" charset="0"/>
          <a:ea typeface="ＭＳ Ｐゴシック" charset="0"/>
        </a:defRPr>
      </a:lvl8pPr>
      <a:lvl9pPr marL="1791375" algn="l" defTabSz="912793" rtl="0" fontAlgn="base">
        <a:lnSpc>
          <a:spcPct val="90000"/>
        </a:lnSpc>
        <a:spcBef>
          <a:spcPct val="0"/>
        </a:spcBef>
        <a:spcAft>
          <a:spcPct val="0"/>
        </a:spcAft>
        <a:defRPr sz="5330">
          <a:solidFill>
            <a:schemeClr val="tx1"/>
          </a:solidFill>
          <a:latin typeface="Segoe UI Light" charset="0"/>
          <a:ea typeface="ＭＳ Ｐゴシック" charset="0"/>
        </a:defRPr>
      </a:lvl9pPr>
    </p:titleStyle>
    <p:bodyStyle>
      <a:lvl1pPr marL="335884" indent="-335884" algn="l" defTabSz="912793" rtl="0" fontAlgn="base">
        <a:lnSpc>
          <a:spcPct val="90000"/>
        </a:lnSpc>
        <a:spcBef>
          <a:spcPct val="20000"/>
        </a:spcBef>
        <a:spcAft>
          <a:spcPct val="0"/>
        </a:spcAft>
        <a:buSzPct val="90000"/>
        <a:buFont typeface="Arial" charset="0"/>
        <a:buChar char="•"/>
        <a:defRPr sz="3864" kern="1200">
          <a:gradFill>
            <a:gsLst>
              <a:gs pos="1250">
                <a:schemeClr val="tx1"/>
              </a:gs>
              <a:gs pos="100000">
                <a:schemeClr val="tx1"/>
              </a:gs>
            </a:gsLst>
            <a:lin ang="5400000" scaled="0"/>
          </a:gradFill>
          <a:latin typeface="+mj-lt"/>
          <a:ea typeface="ＭＳ Ｐゴシック" charset="0"/>
          <a:cs typeface="ＭＳ Ｐゴシック" charset="0"/>
        </a:defRPr>
      </a:lvl1pPr>
      <a:lvl2pPr marL="572244" indent="-236361" algn="l" defTabSz="912793" rtl="0" fontAlgn="base">
        <a:lnSpc>
          <a:spcPct val="90000"/>
        </a:lnSpc>
        <a:spcBef>
          <a:spcPct val="20000"/>
        </a:spcBef>
        <a:spcAft>
          <a:spcPct val="0"/>
        </a:spcAft>
        <a:buSzPct val="90000"/>
        <a:buFont typeface="Arial" charset="0"/>
        <a:buChar char="•"/>
        <a:defRPr sz="2399" kern="1200">
          <a:gradFill>
            <a:gsLst>
              <a:gs pos="1250">
                <a:schemeClr val="tx1"/>
              </a:gs>
              <a:gs pos="100000">
                <a:schemeClr val="tx1"/>
              </a:gs>
            </a:gsLst>
            <a:lin ang="5400000" scaled="0"/>
          </a:gradFill>
          <a:latin typeface="+mn-lt"/>
          <a:ea typeface="ＭＳ Ｐゴシック" charset="0"/>
          <a:cs typeface="+mn-cs"/>
        </a:defRPr>
      </a:lvl2pPr>
      <a:lvl3pPr marL="783725" indent="-223923" algn="l" defTabSz="912793" rtl="0" fontAlgn="base">
        <a:lnSpc>
          <a:spcPct val="90000"/>
        </a:lnSpc>
        <a:spcBef>
          <a:spcPct val="20000"/>
        </a:spcBef>
        <a:spcAft>
          <a:spcPct val="0"/>
        </a:spcAft>
        <a:buSzPct val="90000"/>
        <a:buFont typeface="Arial" charset="0"/>
        <a:buChar char="•"/>
        <a:defRPr sz="1999" kern="1200">
          <a:gradFill>
            <a:gsLst>
              <a:gs pos="1250">
                <a:schemeClr val="tx1"/>
              </a:gs>
              <a:gs pos="100000">
                <a:schemeClr val="tx1"/>
              </a:gs>
            </a:gsLst>
            <a:lin ang="5400000" scaled="0"/>
          </a:gradFill>
          <a:latin typeface="+mn-lt"/>
          <a:ea typeface="ＭＳ Ｐゴシック" charset="0"/>
          <a:cs typeface="+mn-cs"/>
        </a:defRPr>
      </a:lvl3pPr>
      <a:lvl4pPr marL="1007648" indent="-223923" algn="l" defTabSz="912793"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31570" indent="-223923" algn="l" defTabSz="912793"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12547"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69374"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6202"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3028"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653" rtl="0" eaLnBrk="1" latinLnBrk="0" hangingPunct="1">
        <a:defRPr sz="1866" kern="1200">
          <a:solidFill>
            <a:schemeClr val="tx1"/>
          </a:solidFill>
          <a:latin typeface="+mn-lt"/>
          <a:ea typeface="+mn-ea"/>
          <a:cs typeface="+mn-cs"/>
        </a:defRPr>
      </a:lvl1pPr>
      <a:lvl2pPr marL="456826" algn="l" defTabSz="913653" rtl="0" eaLnBrk="1" latinLnBrk="0" hangingPunct="1">
        <a:defRPr sz="1866" kern="1200">
          <a:solidFill>
            <a:schemeClr val="tx1"/>
          </a:solidFill>
          <a:latin typeface="+mn-lt"/>
          <a:ea typeface="+mn-ea"/>
          <a:cs typeface="+mn-cs"/>
        </a:defRPr>
      </a:lvl2pPr>
      <a:lvl3pPr marL="913653" algn="l" defTabSz="913653" rtl="0" eaLnBrk="1" latinLnBrk="0" hangingPunct="1">
        <a:defRPr sz="1866" kern="1200">
          <a:solidFill>
            <a:schemeClr val="tx1"/>
          </a:solidFill>
          <a:latin typeface="+mn-lt"/>
          <a:ea typeface="+mn-ea"/>
          <a:cs typeface="+mn-cs"/>
        </a:defRPr>
      </a:lvl3pPr>
      <a:lvl4pPr marL="1370480" algn="l" defTabSz="913653" rtl="0" eaLnBrk="1" latinLnBrk="0" hangingPunct="1">
        <a:defRPr sz="1866" kern="1200">
          <a:solidFill>
            <a:schemeClr val="tx1"/>
          </a:solidFill>
          <a:latin typeface="+mn-lt"/>
          <a:ea typeface="+mn-ea"/>
          <a:cs typeface="+mn-cs"/>
        </a:defRPr>
      </a:lvl4pPr>
      <a:lvl5pPr marL="1827308" algn="l" defTabSz="913653" rtl="0" eaLnBrk="1" latinLnBrk="0" hangingPunct="1">
        <a:defRPr sz="1866" kern="1200">
          <a:solidFill>
            <a:schemeClr val="tx1"/>
          </a:solidFill>
          <a:latin typeface="+mn-lt"/>
          <a:ea typeface="+mn-ea"/>
          <a:cs typeface="+mn-cs"/>
        </a:defRPr>
      </a:lvl5pPr>
      <a:lvl6pPr marL="2284135" algn="l" defTabSz="913653" rtl="0" eaLnBrk="1" latinLnBrk="0" hangingPunct="1">
        <a:defRPr sz="1866" kern="1200">
          <a:solidFill>
            <a:schemeClr val="tx1"/>
          </a:solidFill>
          <a:latin typeface="+mn-lt"/>
          <a:ea typeface="+mn-ea"/>
          <a:cs typeface="+mn-cs"/>
        </a:defRPr>
      </a:lvl6pPr>
      <a:lvl7pPr marL="2740961" algn="l" defTabSz="913653" rtl="0" eaLnBrk="1" latinLnBrk="0" hangingPunct="1">
        <a:defRPr sz="1866" kern="1200">
          <a:solidFill>
            <a:schemeClr val="tx1"/>
          </a:solidFill>
          <a:latin typeface="+mn-lt"/>
          <a:ea typeface="+mn-ea"/>
          <a:cs typeface="+mn-cs"/>
        </a:defRPr>
      </a:lvl7pPr>
      <a:lvl8pPr marL="3197786" algn="l" defTabSz="913653" rtl="0" eaLnBrk="1" latinLnBrk="0" hangingPunct="1">
        <a:defRPr sz="1866" kern="1200">
          <a:solidFill>
            <a:schemeClr val="tx1"/>
          </a:solidFill>
          <a:latin typeface="+mn-lt"/>
          <a:ea typeface="+mn-ea"/>
          <a:cs typeface="+mn-cs"/>
        </a:defRPr>
      </a:lvl8pPr>
      <a:lvl9pPr marL="3654616" algn="l" defTabSz="913653" rtl="0" eaLnBrk="1" latinLnBrk="0" hangingPunct="1">
        <a:defRPr sz="186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4591098"/>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529264254"/>
      </p:ext>
    </p:extLst>
  </p:cSld>
  <p:clrMap bg1="dk1" tx1="lt1" bg2="dk2" tx2="lt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 id="2147483868" r:id="rId15"/>
    <p:sldLayoutId id="2147483869" r:id="rId16"/>
    <p:sldLayoutId id="2147483870" r:id="rId17"/>
    <p:sldLayoutId id="2147483871"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aka.ms/WTHHowToHost" TargetMode="External"/><Relationship Id="rId2" Type="http://schemas.openxmlformats.org/officeDocument/2006/relationships/notesSlide" Target="../notesSlides/notesSlide4.xml"/><Relationship Id="rId1" Type="http://schemas.openxmlformats.org/officeDocument/2006/relationships/slideLayout" Target="../slideLayouts/slideLayout14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aka.ms/wth"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 Id="rId5" Type="http://schemas.openxmlformats.org/officeDocument/2006/relationships/image" Target="../media/image50.jpeg"/><Relationship Id="rId4" Type="http://schemas.openxmlformats.org/officeDocument/2006/relationships/image" Target="../media/image49.jpeg"/></Relationships>
</file>

<file path=ppt/slides/_rels/slide3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hyperlink" Target="https://aka.ms/WTHCalendarInviteTemplate"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1.JPG"/><Relationship Id="rId7"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aks.ms/wthhome" TargetMode="External"/><Relationship Id="rId5" Type="http://schemas.openxmlformats.org/officeDocument/2006/relationships/hyperlink" Target="https://aks.ms/wthrepo" TargetMode="External"/><Relationship Id="rId4" Type="http://schemas.openxmlformats.org/officeDocument/2006/relationships/image" Target="../media/image3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eg"/><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github.com/Microsoft/WhatTheHack"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aka.ms/WTHHowToHost" TargetMode="External"/><Relationship Id="rId2" Type="http://schemas.openxmlformats.org/officeDocument/2006/relationships/notesSlide" Target="../notesSlides/notesSlide11.xml"/><Relationship Id="rId1" Type="http://schemas.openxmlformats.org/officeDocument/2006/relationships/slideLayout" Target="../slideLayouts/slideLayout14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aka.ms/WTHHowToAuthor" TargetMode="External"/><Relationship Id="rId2" Type="http://schemas.openxmlformats.org/officeDocument/2006/relationships/notesSlide" Target="../notesSlides/notesSlide3.xml"/><Relationship Id="rId1" Type="http://schemas.openxmlformats.org/officeDocument/2006/relationships/slideLayout" Target="../slideLayouts/slideLayout144.xml"/></Relationships>
</file>

<file path=ppt/slides/_rels/slide8.xml.rels><?xml version="1.0" encoding="UTF-8" standalone="yes"?>
<Relationships xmlns="http://schemas.openxmlformats.org/package/2006/relationships"><Relationship Id="rId2" Type="http://schemas.openxmlformats.org/officeDocument/2006/relationships/hyperlink" Target="https://aka.ms/WTHHowToAuthor"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ign in the dark&#10;&#10;Description automatically generated">
            <a:extLst>
              <a:ext uri="{FF2B5EF4-FFF2-40B4-BE49-F238E27FC236}">
                <a16:creationId xmlns:a16="http://schemas.microsoft.com/office/drawing/2014/main" id="{BE6589E2-4BBA-2F44-91F9-E56FD50BED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9931" y="-390809"/>
            <a:ext cx="6276109" cy="2953624"/>
          </a:xfrm>
          <a:prstGeom prst="rect">
            <a:avLst/>
          </a:prstGeom>
        </p:spPr>
      </p:pic>
      <p:sp>
        <p:nvSpPr>
          <p:cNvPr id="3" name="Content Placeholder 2">
            <a:extLst>
              <a:ext uri="{FF2B5EF4-FFF2-40B4-BE49-F238E27FC236}">
                <a16:creationId xmlns:a16="http://schemas.microsoft.com/office/drawing/2014/main" id="{65EF49C9-ADEF-4199-87BD-25B691F4E4AF}"/>
              </a:ext>
            </a:extLst>
          </p:cNvPr>
          <p:cNvSpPr>
            <a:spLocks noGrp="1"/>
          </p:cNvSpPr>
          <p:nvPr>
            <p:ph idx="1"/>
          </p:nvPr>
        </p:nvSpPr>
        <p:spPr>
          <a:xfrm>
            <a:off x="845671" y="2107614"/>
            <a:ext cx="10515600" cy="1321386"/>
          </a:xfrm>
        </p:spPr>
        <p:txBody>
          <a:bodyPr/>
          <a:lstStyle/>
          <a:p>
            <a:pPr marL="0" indent="0" algn="ctr">
              <a:buNone/>
            </a:pPr>
            <a:r>
              <a:rPr lang="en-US" sz="4000" dirty="0">
                <a:latin typeface="Segoe UI" panose="020B0502040204020203" pitchFamily="34" charset="0"/>
                <a:cs typeface="Segoe UI" panose="020B0502040204020203" pitchFamily="34" charset="0"/>
              </a:rPr>
              <a:t>Enable Your Organization With Tech Intensity</a:t>
            </a:r>
            <a:endParaRPr lang="en-US" sz="4400" dirty="0">
              <a:latin typeface="Segoe UI" panose="020B0502040204020203" pitchFamily="34" charset="0"/>
              <a:cs typeface="Segoe UI" panose="020B0502040204020203" pitchFamily="34" charset="0"/>
            </a:endParaRPr>
          </a:p>
          <a:p>
            <a:pPr marL="0" indent="0" algn="ctr">
              <a:buNone/>
            </a:pPr>
            <a:r>
              <a:rPr lang="en-US" i="1" dirty="0">
                <a:latin typeface="Segoe UI" panose="020B0502040204020203" pitchFamily="34" charset="0"/>
                <a:cs typeface="Segoe UI" panose="020B0502040204020203" pitchFamily="34" charset="0"/>
              </a:rPr>
              <a:t>How to Author, Plan, &amp; Host</a:t>
            </a:r>
            <a:endParaRPr lang="en-US" sz="3600" i="1" dirty="0">
              <a:latin typeface="Segoe UI" panose="020B0502040204020203" pitchFamily="34" charset="0"/>
              <a:cs typeface="Segoe UI" panose="020B0502040204020203" pitchFamily="34" charset="0"/>
            </a:endParaRPr>
          </a:p>
          <a:p>
            <a:pPr marL="0" indent="0" algn="ctr">
              <a:buNone/>
            </a:pPr>
            <a:endParaRPr lang="en-US" dirty="0">
              <a:latin typeface="Segoe UI Light" panose="020B0502040204020203" pitchFamily="34" charset="0"/>
              <a:cs typeface="Segoe UI Light" panose="020B0502040204020203" pitchFamily="34" charset="0"/>
            </a:endParaRPr>
          </a:p>
        </p:txBody>
      </p:sp>
      <p:pic>
        <p:nvPicPr>
          <p:cNvPr id="5" name="Picture 4">
            <a:extLst>
              <a:ext uri="{FF2B5EF4-FFF2-40B4-BE49-F238E27FC236}">
                <a16:creationId xmlns:a16="http://schemas.microsoft.com/office/drawing/2014/main" id="{2FBFD713-CF5F-4520-9508-C5BCEA28F70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43798" y="3626217"/>
            <a:ext cx="4548376" cy="2561997"/>
          </a:xfrm>
          <a:prstGeom prst="rect">
            <a:avLst/>
          </a:prstGeom>
        </p:spPr>
      </p:pic>
      <p:sp>
        <p:nvSpPr>
          <p:cNvPr id="7" name="TextBox 6">
            <a:extLst>
              <a:ext uri="{FF2B5EF4-FFF2-40B4-BE49-F238E27FC236}">
                <a16:creationId xmlns:a16="http://schemas.microsoft.com/office/drawing/2014/main" id="{A2E725C8-3DB9-ED40-B2EB-EC82B1330DC9}"/>
              </a:ext>
            </a:extLst>
          </p:cNvPr>
          <p:cNvSpPr txBox="1"/>
          <p:nvPr/>
        </p:nvSpPr>
        <p:spPr>
          <a:xfrm>
            <a:off x="-1005840" y="90133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A2DE012B-A3A3-0249-8347-FABCAE4E6BCF}"/>
              </a:ext>
            </a:extLst>
          </p:cNvPr>
          <p:cNvSpPr txBox="1"/>
          <p:nvPr/>
        </p:nvSpPr>
        <p:spPr>
          <a:xfrm>
            <a:off x="8201000" y="4137908"/>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Gino Filicetti</a:t>
            </a:r>
          </a:p>
        </p:txBody>
      </p:sp>
      <p:sp>
        <p:nvSpPr>
          <p:cNvPr id="16" name="TextBox 15">
            <a:extLst>
              <a:ext uri="{FF2B5EF4-FFF2-40B4-BE49-F238E27FC236}">
                <a16:creationId xmlns:a16="http://schemas.microsoft.com/office/drawing/2014/main" id="{3A03CF59-5B65-C549-8DE1-962415236E32}"/>
              </a:ext>
            </a:extLst>
          </p:cNvPr>
          <p:cNvSpPr txBox="1"/>
          <p:nvPr/>
        </p:nvSpPr>
        <p:spPr>
          <a:xfrm>
            <a:off x="8549343" y="4661128"/>
            <a:ext cx="3338286" cy="400110"/>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rPr>
              <a:t>Cloud Architect - Microsoft</a:t>
            </a:r>
          </a:p>
        </p:txBody>
      </p:sp>
      <p:sp>
        <p:nvSpPr>
          <p:cNvPr id="17" name="TextBox 16">
            <a:extLst>
              <a:ext uri="{FF2B5EF4-FFF2-40B4-BE49-F238E27FC236}">
                <a16:creationId xmlns:a16="http://schemas.microsoft.com/office/drawing/2014/main" id="{7705BB19-A24E-E946-94B1-37E904EA5C4F}"/>
              </a:ext>
            </a:extLst>
          </p:cNvPr>
          <p:cNvSpPr txBox="1"/>
          <p:nvPr/>
        </p:nvSpPr>
        <p:spPr>
          <a:xfrm>
            <a:off x="0" y="4137908"/>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Peter Laudati</a:t>
            </a:r>
          </a:p>
        </p:txBody>
      </p:sp>
      <p:sp>
        <p:nvSpPr>
          <p:cNvPr id="18" name="TextBox 17">
            <a:extLst>
              <a:ext uri="{FF2B5EF4-FFF2-40B4-BE49-F238E27FC236}">
                <a16:creationId xmlns:a16="http://schemas.microsoft.com/office/drawing/2014/main" id="{B1003789-64F3-4F48-ABA1-D88C1AFF9007}"/>
              </a:ext>
            </a:extLst>
          </p:cNvPr>
          <p:cNvSpPr txBox="1"/>
          <p:nvPr/>
        </p:nvSpPr>
        <p:spPr>
          <a:xfrm>
            <a:off x="348343" y="4661128"/>
            <a:ext cx="3338286" cy="400110"/>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rPr>
              <a:t>Cloud Architect - Microsoft</a:t>
            </a:r>
          </a:p>
        </p:txBody>
      </p:sp>
    </p:spTree>
    <p:extLst>
      <p:ext uri="{BB962C8B-B14F-4D97-AF65-F5344CB8AC3E}">
        <p14:creationId xmlns:p14="http://schemas.microsoft.com/office/powerpoint/2010/main" val="2497257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err="1">
                <a:solidFill>
                  <a:srgbClr val="FFC000"/>
                </a:solidFill>
                <a:latin typeface="Segoe UI" panose="020B0502040204020203" pitchFamily="34" charset="0"/>
                <a:cs typeface="Segoe UI" panose="020B0502040204020203" pitchFamily="34" charset="0"/>
              </a:rPr>
              <a:t>Hack</a:t>
            </a:r>
            <a:r>
              <a:rPr lang="en-US" sz="3600" dirty="0">
                <a:solidFill>
                  <a:srgbClr val="FFC000"/>
                </a:solidFill>
                <a:latin typeface="Segoe UI" panose="020B0502040204020203" pitchFamily="34" charset="0"/>
                <a:cs typeface="Segoe UI" panose="020B0502040204020203" pitchFamily="34" charset="0"/>
              </a:rPr>
              <a:t> Description - Template</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p:txBody>
          <a:bodyPr>
            <a:normAutofit/>
          </a:bodyPr>
          <a:lstStyle/>
          <a:p>
            <a:r>
              <a:rPr lang="en-US" sz="3600" dirty="0"/>
              <a:t>Introduction</a:t>
            </a:r>
          </a:p>
          <a:p>
            <a:r>
              <a:rPr lang="en-US" sz="3600" dirty="0"/>
              <a:t>Learning Objectives</a:t>
            </a:r>
          </a:p>
          <a:p>
            <a:r>
              <a:rPr lang="en-US" sz="3600" dirty="0"/>
              <a:t>Challenges</a:t>
            </a:r>
          </a:p>
          <a:p>
            <a:r>
              <a:rPr lang="en-US" sz="3600" dirty="0"/>
              <a:t>Prerequisites</a:t>
            </a:r>
          </a:p>
          <a:p>
            <a:r>
              <a:rPr lang="en-US" sz="3600" dirty="0"/>
              <a:t>Repository Contents</a:t>
            </a:r>
          </a:p>
          <a:p>
            <a:r>
              <a:rPr lang="en-US" sz="3600" dirty="0"/>
              <a:t>Contributors</a:t>
            </a:r>
          </a:p>
        </p:txBody>
      </p:sp>
      <p:pic>
        <p:nvPicPr>
          <p:cNvPr id="4" name="Picture 3">
            <a:extLst>
              <a:ext uri="{FF2B5EF4-FFF2-40B4-BE49-F238E27FC236}">
                <a16:creationId xmlns:a16="http://schemas.microsoft.com/office/drawing/2014/main" id="{DC6737AE-BCFD-44AF-B446-A1A6A91FC31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783956" y="0"/>
            <a:ext cx="4229758" cy="6858000"/>
          </a:xfrm>
          <a:prstGeom prst="rect">
            <a:avLst/>
          </a:prstGeom>
        </p:spPr>
      </p:pic>
    </p:spTree>
    <p:extLst>
      <p:ext uri="{BB962C8B-B14F-4D97-AF65-F5344CB8AC3E}">
        <p14:creationId xmlns:p14="http://schemas.microsoft.com/office/powerpoint/2010/main" val="1748013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68EC12-0609-4904-B1BE-6E43FA7F9180}"/>
              </a:ext>
            </a:extLst>
          </p:cNvPr>
          <p:cNvSpPr>
            <a:spLocks noGrp="1"/>
          </p:cNvSpPr>
          <p:nvPr>
            <p:ph idx="1"/>
          </p:nvPr>
        </p:nvSpPr>
        <p:spPr>
          <a:xfrm>
            <a:off x="838200" y="1666696"/>
            <a:ext cx="10515600" cy="5115571"/>
          </a:xfrm>
        </p:spPr>
        <p:txBody>
          <a:bodyPr vert="horz" lIns="91440" tIns="45720" rIns="91440" bIns="45720" rtlCol="0" anchor="t">
            <a:normAutofit/>
          </a:bodyPr>
          <a:lstStyle/>
          <a:p>
            <a:r>
              <a:rPr lang="en-US" dirty="0"/>
              <a:t>Challenges should be cumulative, building upon each other</a:t>
            </a:r>
          </a:p>
          <a:p>
            <a:pPr lvl="1"/>
            <a:r>
              <a:rPr lang="en-US" dirty="0"/>
              <a:t>Establish Confidence – start small and simple (think hello world)</a:t>
            </a:r>
          </a:p>
          <a:p>
            <a:pPr lvl="1"/>
            <a:r>
              <a:rPr lang="en-US" dirty="0"/>
              <a:t>Build Competence – by having successively more complex challenges</a:t>
            </a:r>
          </a:p>
          <a:p>
            <a:pPr lvl="1"/>
            <a:r>
              <a:rPr lang="en-US" dirty="0"/>
              <a:t>Each challenge should provide educational value.  </a:t>
            </a:r>
          </a:p>
          <a:p>
            <a:pPr lvl="2"/>
            <a:r>
              <a:rPr lang="en-US" dirty="0"/>
              <a:t>For example, if an attendee completes only 3 out of 7 challenges, they still walk away feeling satisfied that they have learned something</a:t>
            </a:r>
          </a:p>
          <a:p>
            <a:r>
              <a:rPr lang="en-US" dirty="0"/>
              <a:t>Think through what skills/experience you want attendees to walk away with by completing each challenge</a:t>
            </a:r>
          </a:p>
          <a:p>
            <a:r>
              <a:rPr lang="en-US" dirty="0"/>
              <a:t>Challenge definitions should be short.  A couple of sentences or bullet points stating the end goal(s) and perhaps a hint at the skill(s) needed </a:t>
            </a:r>
          </a:p>
          <a:p>
            <a:r>
              <a:rPr lang="en-US" dirty="0"/>
              <a:t>Include a “Challenge 0” that has pre-requisites for workstation environment</a:t>
            </a:r>
            <a:endParaRPr lang="en-US" dirty="0">
              <a:cs typeface="Calibri"/>
            </a:endParaRPr>
          </a:p>
          <a:p>
            <a:endParaRPr lang="en-US" dirty="0"/>
          </a:p>
        </p:txBody>
      </p:sp>
      <p:sp>
        <p:nvSpPr>
          <p:cNvPr id="6" name="Title 1">
            <a:extLst>
              <a:ext uri="{FF2B5EF4-FFF2-40B4-BE49-F238E27FC236}">
                <a16:creationId xmlns:a16="http://schemas.microsoft.com/office/drawing/2014/main" id="{67EDB272-B92B-4C52-8EFC-AC6D683B26D5}"/>
              </a:ext>
            </a:extLst>
          </p:cNvPr>
          <p:cNvSpPr txBox="1">
            <a:spLocks/>
          </p:cNvSpPr>
          <p:nvPr/>
        </p:nvSpPr>
        <p:spPr>
          <a:xfrm>
            <a:off x="598714" y="274786"/>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500" dirty="0">
                <a:solidFill>
                  <a:srgbClr val="002060"/>
                </a:solidFill>
                <a:latin typeface="Impact" panose="020B0806030902050204" pitchFamily="34" charset="0"/>
              </a:rPr>
              <a:t>What The Hack</a:t>
            </a:r>
            <a:br>
              <a:rPr lang="en-US" dirty="0"/>
            </a:br>
            <a:r>
              <a:rPr lang="en-US" sz="3300" dirty="0">
                <a:solidFill>
                  <a:srgbClr val="FFC000"/>
                </a:solidFill>
                <a:latin typeface="Segoe UI" panose="020B0502040204020203" pitchFamily="34" charset="0"/>
                <a:cs typeface="Segoe UI" panose="020B0502040204020203" pitchFamily="34" charset="0"/>
              </a:rPr>
              <a:t>Challenge Design Guidelines</a:t>
            </a:r>
          </a:p>
        </p:txBody>
      </p:sp>
    </p:spTree>
    <p:extLst>
      <p:ext uri="{BB962C8B-B14F-4D97-AF65-F5344CB8AC3E}">
        <p14:creationId xmlns:p14="http://schemas.microsoft.com/office/powerpoint/2010/main" val="2213417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Challenge Template</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p:txBody>
          <a:bodyPr/>
          <a:lstStyle/>
          <a:p>
            <a:r>
              <a:rPr lang="en-US" dirty="0"/>
              <a:t>Prerequisites (Optional)</a:t>
            </a:r>
          </a:p>
          <a:p>
            <a:r>
              <a:rPr lang="en-US" dirty="0"/>
              <a:t>Introduction (Optional)</a:t>
            </a:r>
          </a:p>
          <a:p>
            <a:r>
              <a:rPr lang="en-US" dirty="0"/>
              <a:t>Description</a:t>
            </a:r>
          </a:p>
          <a:p>
            <a:r>
              <a:rPr lang="en-US" dirty="0"/>
              <a:t>Success Criteria</a:t>
            </a:r>
          </a:p>
          <a:p>
            <a:r>
              <a:rPr lang="en-US" dirty="0"/>
              <a:t>Learning Resources</a:t>
            </a:r>
          </a:p>
          <a:p>
            <a:r>
              <a:rPr lang="en-US" dirty="0"/>
              <a:t>Tips (Optional)</a:t>
            </a:r>
          </a:p>
          <a:p>
            <a:r>
              <a:rPr lang="en-US" dirty="0"/>
              <a:t>Advanced Challenge (Optional)</a:t>
            </a:r>
          </a:p>
          <a:p>
            <a:r>
              <a:rPr lang="en-US" dirty="0"/>
              <a:t>Navigation Links (Previous/Next)</a:t>
            </a:r>
          </a:p>
        </p:txBody>
      </p:sp>
      <p:pic>
        <p:nvPicPr>
          <p:cNvPr id="5" name="Picture 4" descr="A screenshot of a cell phone&#10;&#10;Description automatically generated">
            <a:extLst>
              <a:ext uri="{FF2B5EF4-FFF2-40B4-BE49-F238E27FC236}">
                <a16:creationId xmlns:a16="http://schemas.microsoft.com/office/drawing/2014/main" id="{E88E42F2-E01D-4F30-99F6-B0C25E2D1AF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66731" y="0"/>
            <a:ext cx="4072712" cy="6858000"/>
          </a:xfrm>
          <a:prstGeom prst="rect">
            <a:avLst/>
          </a:prstGeom>
        </p:spPr>
      </p:pic>
    </p:spTree>
    <p:extLst>
      <p:ext uri="{BB962C8B-B14F-4D97-AF65-F5344CB8AC3E}">
        <p14:creationId xmlns:p14="http://schemas.microsoft.com/office/powerpoint/2010/main" val="1505183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68EC12-0609-4904-B1BE-6E43FA7F9180}"/>
              </a:ext>
            </a:extLst>
          </p:cNvPr>
          <p:cNvSpPr>
            <a:spLocks noGrp="1"/>
          </p:cNvSpPr>
          <p:nvPr>
            <p:ph idx="1"/>
          </p:nvPr>
        </p:nvSpPr>
        <p:spPr>
          <a:xfrm>
            <a:off x="838200" y="1913733"/>
            <a:ext cx="10515600" cy="4373320"/>
          </a:xfrm>
        </p:spPr>
        <p:txBody>
          <a:bodyPr vert="horz" lIns="91440" tIns="45720" rIns="91440" bIns="45720" rtlCol="0" anchor="t">
            <a:normAutofit/>
          </a:bodyPr>
          <a:lstStyle/>
          <a:p>
            <a:r>
              <a:rPr lang="en-US" dirty="0"/>
              <a:t>Brief overview of challenge scenario &amp; technology</a:t>
            </a:r>
          </a:p>
          <a:p>
            <a:r>
              <a:rPr lang="en-US" dirty="0"/>
              <a:t>Brief overviews of concepts needed to complete challenges</a:t>
            </a:r>
          </a:p>
          <a:p>
            <a:pPr lvl="1"/>
            <a:r>
              <a:rPr lang="en-US" dirty="0"/>
              <a:t>Try to keep lectures &lt;10 minutes per challenge</a:t>
            </a:r>
            <a:endParaRPr lang="en-US" dirty="0">
              <a:cs typeface="Calibri"/>
            </a:endParaRPr>
          </a:p>
          <a:p>
            <a:r>
              <a:rPr lang="en-US" dirty="0"/>
              <a:t>Slides with Challenge definitions that can be displayed when attendees are working on challenges</a:t>
            </a:r>
          </a:p>
        </p:txBody>
      </p:sp>
      <p:sp>
        <p:nvSpPr>
          <p:cNvPr id="4" name="Title 1">
            <a:extLst>
              <a:ext uri="{FF2B5EF4-FFF2-40B4-BE49-F238E27FC236}">
                <a16:creationId xmlns:a16="http://schemas.microsoft.com/office/drawing/2014/main" id="{B4111EA7-BF52-4440-91CF-AA6D856C3521}"/>
              </a:ext>
            </a:extLst>
          </p:cNvPr>
          <p:cNvSpPr txBox="1">
            <a:spLocks/>
          </p:cNvSpPr>
          <p:nvPr/>
        </p:nvSpPr>
        <p:spPr>
          <a:xfrm>
            <a:off x="838200" y="365125"/>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500" dirty="0">
                <a:solidFill>
                  <a:srgbClr val="002060"/>
                </a:solidFill>
                <a:latin typeface="Impact" panose="020B0806030902050204" pitchFamily="34" charset="0"/>
              </a:rPr>
              <a:t>What</a:t>
            </a:r>
            <a:r>
              <a:rPr lang="en-US" sz="6000" dirty="0">
                <a:solidFill>
                  <a:srgbClr val="002060"/>
                </a:solidFill>
                <a:latin typeface="Impact" panose="020B0806030902050204" pitchFamily="34" charset="0"/>
              </a:rPr>
              <a:t> </a:t>
            </a:r>
            <a:r>
              <a:rPr lang="en-US" sz="5500" dirty="0">
                <a:solidFill>
                  <a:srgbClr val="002060"/>
                </a:solidFill>
                <a:latin typeface="Impact" panose="020B0806030902050204" pitchFamily="34" charset="0"/>
              </a:rPr>
              <a:t>The Hack</a:t>
            </a:r>
            <a:br>
              <a:rPr lang="en-US" dirty="0"/>
            </a:br>
            <a:r>
              <a:rPr lang="en-US" sz="3600" dirty="0">
                <a:solidFill>
                  <a:srgbClr val="FFC000"/>
                </a:solidFill>
                <a:latin typeface="Segoe UI" panose="020B0502040204020203" pitchFamily="34" charset="0"/>
                <a:cs typeface="Segoe UI" panose="020B0502040204020203" pitchFamily="34" charset="0"/>
              </a:rPr>
              <a:t>Presentation Lectures (Optional)</a:t>
            </a:r>
          </a:p>
        </p:txBody>
      </p:sp>
    </p:spTree>
    <p:extLst>
      <p:ext uri="{BB962C8B-B14F-4D97-AF65-F5344CB8AC3E}">
        <p14:creationId xmlns:p14="http://schemas.microsoft.com/office/powerpoint/2010/main" val="2247296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47F99D-C44A-4342-BF80-67A4A0512E2E}"/>
              </a:ext>
            </a:extLst>
          </p:cNvPr>
          <p:cNvSpPr>
            <a:spLocks noGrp="1"/>
          </p:cNvSpPr>
          <p:nvPr>
            <p:ph idx="1"/>
          </p:nvPr>
        </p:nvSpPr>
        <p:spPr>
          <a:xfrm>
            <a:off x="838200" y="1690688"/>
            <a:ext cx="10515600" cy="4550169"/>
          </a:xfrm>
        </p:spPr>
        <p:txBody>
          <a:bodyPr vert="horz" lIns="91440" tIns="45720" rIns="91440" bIns="45720" rtlCol="0" anchor="t">
            <a:normAutofit fontScale="32500" lnSpcReduction="20000"/>
          </a:bodyPr>
          <a:lstStyle/>
          <a:p>
            <a:r>
              <a:rPr lang="en-US" sz="7000" dirty="0"/>
              <a:t>Coach’s guide should have:</a:t>
            </a:r>
          </a:p>
          <a:p>
            <a:pPr lvl="1"/>
            <a:r>
              <a:rPr lang="en-US" sz="4500" dirty="0"/>
              <a:t>List of high-level steps to the challenge answers/solutions</a:t>
            </a:r>
          </a:p>
          <a:p>
            <a:pPr lvl="1"/>
            <a:r>
              <a:rPr lang="en-US" sz="4500" dirty="0"/>
              <a:t>List of known blockers (things attendees will get hung up on) and recommended hints for solving them</a:t>
            </a:r>
          </a:p>
          <a:p>
            <a:pPr lvl="1"/>
            <a:r>
              <a:rPr lang="en-US" sz="4500" dirty="0"/>
              <a:t>List of key concepts that should be explained-to/understood by attendees before a given challenge</a:t>
            </a:r>
          </a:p>
          <a:p>
            <a:pPr lvl="1"/>
            <a:r>
              <a:rPr lang="en-US" sz="4500" dirty="0"/>
              <a:t>Estimated time for each challenge (NOT to be shared with attendees)</a:t>
            </a:r>
          </a:p>
          <a:p>
            <a:pPr lvl="1"/>
            <a:r>
              <a:rPr lang="en-US" sz="4500" dirty="0"/>
              <a:t>Suggested time a proctor should wait before helping out if a team is not progressing past known blockers</a:t>
            </a:r>
          </a:p>
          <a:p>
            <a:r>
              <a:rPr lang="en-US" sz="7000" dirty="0"/>
              <a:t>Coach’s guide may optionally have:</a:t>
            </a:r>
          </a:p>
          <a:p>
            <a:pPr lvl="1"/>
            <a:r>
              <a:rPr lang="en-US" sz="4500" dirty="0"/>
              <a:t>Pre-requisites for the Azure environment if needed. </a:t>
            </a:r>
          </a:p>
          <a:p>
            <a:pPr lvl="2"/>
            <a:r>
              <a:rPr lang="en-US" sz="4000" dirty="0"/>
              <a:t>Example: A VM image with Visual Studio or ML tools pre-installed. </a:t>
            </a:r>
          </a:p>
          <a:p>
            <a:pPr lvl="2"/>
            <a:r>
              <a:rPr lang="en-US" sz="4000" dirty="0"/>
              <a:t>Example: An ARM template and/or script that builds out an environment that saves time on solving a challenge</a:t>
            </a:r>
          </a:p>
          <a:p>
            <a:pPr lvl="1"/>
            <a:r>
              <a:rPr lang="en-US" sz="4500" dirty="0"/>
              <a:t>Slides that proctors can reference to help when teaching a key concept</a:t>
            </a:r>
          </a:p>
          <a:p>
            <a:pPr lvl="1"/>
            <a:r>
              <a:rPr lang="en-US" sz="4500" dirty="0"/>
              <a:t>Scripts/templates/</a:t>
            </a:r>
            <a:r>
              <a:rPr lang="en-US" sz="4500" dirty="0" err="1"/>
              <a:t>etc</a:t>
            </a:r>
            <a:r>
              <a:rPr lang="en-US" sz="4500" dirty="0"/>
              <a:t> for some challenges that can be shared with attendees if they get really stuck</a:t>
            </a:r>
          </a:p>
          <a:p>
            <a:pPr lvl="2"/>
            <a:r>
              <a:rPr lang="en-US" sz="4000" dirty="0"/>
              <a:t>Example: If challenges 1-3 build something (i.e. an ARM template) that is needed for challenge 4, you could “give” a stuck team the template so they could skip to challenge 4.</a:t>
            </a:r>
          </a:p>
          <a:p>
            <a:pPr lvl="1"/>
            <a:r>
              <a:rPr lang="en-US" sz="4500" dirty="0"/>
              <a:t>List of reference links/articles/documentation that can be shared when attendees get stuck</a:t>
            </a:r>
          </a:p>
          <a:p>
            <a:r>
              <a:rPr lang="en-US" sz="7000" dirty="0"/>
              <a:t>Coach’s guide should be updated during &amp; post event with key learnings on what worked, didn’t work, and unexpected blockers that came up.</a:t>
            </a:r>
          </a:p>
          <a:p>
            <a:pPr lvl="1"/>
            <a:endParaRPr lang="en-US" dirty="0"/>
          </a:p>
          <a:p>
            <a:endParaRPr lang="en-US" dirty="0"/>
          </a:p>
          <a:p>
            <a:endParaRPr lang="en-US" dirty="0"/>
          </a:p>
        </p:txBody>
      </p:sp>
      <p:sp>
        <p:nvSpPr>
          <p:cNvPr id="7" name="Title 1">
            <a:extLst>
              <a:ext uri="{FF2B5EF4-FFF2-40B4-BE49-F238E27FC236}">
                <a16:creationId xmlns:a16="http://schemas.microsoft.com/office/drawing/2014/main" id="{0CB8ACAF-E7D3-486E-928B-FE448C293747}"/>
              </a:ext>
            </a:extLst>
          </p:cNvPr>
          <p:cNvSpPr txBox="1">
            <a:spLocks/>
          </p:cNvSpPr>
          <p:nvPr/>
        </p:nvSpPr>
        <p:spPr>
          <a:xfrm>
            <a:off x="838200" y="365125"/>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500" dirty="0">
                <a:solidFill>
                  <a:srgbClr val="002060"/>
                </a:solidFill>
                <a:latin typeface="Impact" panose="020B0806030902050204" pitchFamily="34" charset="0"/>
              </a:rPr>
              <a:t>What</a:t>
            </a:r>
            <a:r>
              <a:rPr lang="en-US" sz="6000" dirty="0">
                <a:solidFill>
                  <a:srgbClr val="002060"/>
                </a:solidFill>
                <a:latin typeface="Impact" panose="020B0806030902050204" pitchFamily="34" charset="0"/>
              </a:rPr>
              <a:t> </a:t>
            </a:r>
            <a:r>
              <a:rPr lang="en-US" sz="5500" dirty="0">
                <a:solidFill>
                  <a:srgbClr val="002060"/>
                </a:solidFill>
                <a:latin typeface="Impact" panose="020B0806030902050204" pitchFamily="34" charset="0"/>
              </a:rPr>
              <a:t>The Hack</a:t>
            </a:r>
            <a:br>
              <a:rPr lang="en-US" dirty="0"/>
            </a:br>
            <a:r>
              <a:rPr lang="en-US" sz="3600" dirty="0">
                <a:solidFill>
                  <a:srgbClr val="FFC000"/>
                </a:solidFill>
                <a:latin typeface="Segoe UI" panose="020B0502040204020203" pitchFamily="34" charset="0"/>
                <a:cs typeface="Segoe UI" panose="020B0502040204020203" pitchFamily="34" charset="0"/>
              </a:rPr>
              <a:t>Coach’s Guide</a:t>
            </a:r>
          </a:p>
        </p:txBody>
      </p:sp>
    </p:spTree>
    <p:extLst>
      <p:ext uri="{BB962C8B-B14F-4D97-AF65-F5344CB8AC3E}">
        <p14:creationId xmlns:p14="http://schemas.microsoft.com/office/powerpoint/2010/main" val="1635790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err="1">
                <a:solidFill>
                  <a:srgbClr val="FFC000"/>
                </a:solidFill>
                <a:latin typeface="Segoe UI" panose="020B0502040204020203" pitchFamily="34" charset="0"/>
                <a:cs typeface="Segoe UI" panose="020B0502040204020203" pitchFamily="34" charset="0"/>
              </a:rPr>
              <a:t>Hack</a:t>
            </a:r>
            <a:r>
              <a:rPr lang="en-US" sz="3600" dirty="0">
                <a:solidFill>
                  <a:srgbClr val="FFC000"/>
                </a:solidFill>
                <a:latin typeface="Segoe UI" panose="020B0502040204020203" pitchFamily="34" charset="0"/>
                <a:cs typeface="Segoe UI" panose="020B0502040204020203" pitchFamily="34" charset="0"/>
              </a:rPr>
              <a:t> Folder Structure</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p:txBody>
          <a:bodyPr>
            <a:normAutofit/>
          </a:bodyPr>
          <a:lstStyle/>
          <a:p>
            <a:r>
              <a:rPr lang="en-US" dirty="0">
                <a:solidFill>
                  <a:schemeClr val="accent1">
                    <a:lumMod val="75000"/>
                  </a:schemeClr>
                </a:solidFill>
                <a:latin typeface="Consolas" panose="020B0609020204030204" pitchFamily="49" charset="0"/>
              </a:rPr>
              <a:t>/045-MyNewHack</a:t>
            </a:r>
          </a:p>
          <a:p>
            <a:pPr lvl="1"/>
            <a:r>
              <a:rPr lang="en-US" dirty="0"/>
              <a:t>Hack description (readme.md)</a:t>
            </a:r>
          </a:p>
          <a:p>
            <a:pPr lvl="1"/>
            <a:r>
              <a:rPr lang="en-US" dirty="0">
                <a:solidFill>
                  <a:schemeClr val="accent1">
                    <a:lumMod val="75000"/>
                  </a:schemeClr>
                </a:solidFill>
                <a:latin typeface="Consolas" panose="020B0609020204030204" pitchFamily="49" charset="0"/>
              </a:rPr>
              <a:t>/Coach</a:t>
            </a:r>
          </a:p>
          <a:p>
            <a:pPr lvl="2"/>
            <a:r>
              <a:rPr lang="en-US" dirty="0"/>
              <a:t>Coach’s guide, lecture presentations, and any supporting files</a:t>
            </a:r>
          </a:p>
          <a:p>
            <a:pPr lvl="2"/>
            <a:r>
              <a:rPr lang="en-US" dirty="0">
                <a:solidFill>
                  <a:schemeClr val="accent1">
                    <a:lumMod val="75000"/>
                  </a:schemeClr>
                </a:solidFill>
                <a:latin typeface="Consolas" panose="020B0609020204030204" pitchFamily="49" charset="0"/>
              </a:rPr>
              <a:t>/Solutions</a:t>
            </a:r>
          </a:p>
          <a:p>
            <a:pPr lvl="3"/>
            <a:r>
              <a:rPr lang="en-US" dirty="0"/>
              <a:t>Solution code for the coach only.  These are the answers and should not be shared with the students.</a:t>
            </a:r>
          </a:p>
          <a:p>
            <a:pPr lvl="1"/>
            <a:r>
              <a:rPr lang="en-US" dirty="0">
                <a:solidFill>
                  <a:schemeClr val="accent1">
                    <a:lumMod val="75000"/>
                  </a:schemeClr>
                </a:solidFill>
                <a:latin typeface="Consolas" panose="020B0609020204030204" pitchFamily="49" charset="0"/>
              </a:rPr>
              <a:t>/Student</a:t>
            </a:r>
          </a:p>
          <a:p>
            <a:pPr lvl="2"/>
            <a:r>
              <a:rPr lang="en-US" dirty="0"/>
              <a:t>The Challenge markdown files (or PDF/Word documents)</a:t>
            </a:r>
          </a:p>
          <a:p>
            <a:pPr lvl="2"/>
            <a:r>
              <a:rPr lang="en-US" dirty="0">
                <a:solidFill>
                  <a:schemeClr val="accent1">
                    <a:lumMod val="75000"/>
                  </a:schemeClr>
                </a:solidFill>
                <a:latin typeface="Consolas" panose="020B0609020204030204" pitchFamily="49" charset="0"/>
              </a:rPr>
              <a:t>/Resources</a:t>
            </a:r>
          </a:p>
          <a:p>
            <a:pPr lvl="3"/>
            <a:r>
              <a:rPr lang="en-US" dirty="0"/>
              <a:t>The code and supporting files the students will need throughout the hack</a:t>
            </a:r>
          </a:p>
        </p:txBody>
      </p:sp>
    </p:spTree>
    <p:extLst>
      <p:ext uri="{BB962C8B-B14F-4D97-AF65-F5344CB8AC3E}">
        <p14:creationId xmlns:p14="http://schemas.microsoft.com/office/powerpoint/2010/main" val="3044401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062053" y="2373101"/>
            <a:ext cx="10134216" cy="1909818"/>
          </a:xfrm>
        </p:spPr>
        <p:txBody>
          <a:bodyPr/>
          <a:lstStyle/>
          <a:p>
            <a:pPr algn="ctr"/>
            <a:r>
              <a:rPr lang="en-US" dirty="0">
                <a:solidFill>
                  <a:srgbClr val="FFC000"/>
                </a:solidFill>
                <a:latin typeface="+mn-lt"/>
              </a:rPr>
              <a:t>How to Host Hack Event </a:t>
            </a:r>
            <a:r>
              <a:rPr lang="en-US" sz="5400" dirty="0">
                <a:solidFill>
                  <a:srgbClr val="FFC000"/>
                </a:solidFill>
                <a:latin typeface="+mn-lt"/>
              </a:rPr>
              <a:t>(In-person or Virtual)</a:t>
            </a:r>
            <a:endParaRPr lang="en-US" dirty="0">
              <a:solidFill>
                <a:srgbClr val="FFC000"/>
              </a:solidFill>
              <a:latin typeface="+mn-lt"/>
            </a:endParaRPr>
          </a:p>
        </p:txBody>
      </p:sp>
      <p:sp>
        <p:nvSpPr>
          <p:cNvPr id="6" name="Title 1">
            <a:extLst>
              <a:ext uri="{FF2B5EF4-FFF2-40B4-BE49-F238E27FC236}">
                <a16:creationId xmlns:a16="http://schemas.microsoft.com/office/drawing/2014/main" id="{5C27DE31-05E3-4CB7-B516-7993717BFCC3}"/>
              </a:ext>
            </a:extLst>
          </p:cNvPr>
          <p:cNvSpPr txBox="1">
            <a:spLocks/>
          </p:cNvSpPr>
          <p:nvPr/>
        </p:nvSpPr>
        <p:spPr>
          <a:xfrm>
            <a:off x="520849" y="252169"/>
            <a:ext cx="660457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a:ln>
                  <a:noFill/>
                </a:ln>
                <a:solidFill>
                  <a:srgbClr val="FFFFFF"/>
                </a:solidFill>
                <a:effectLst/>
                <a:uLnTx/>
                <a:uFillTx/>
                <a:latin typeface="Impact" panose="020B0806030902050204" pitchFamily="34" charset="0"/>
                <a:cs typeface="Segoe UI Light" panose="020B0502040204020203" pitchFamily="34" charset="0"/>
              </a:rPr>
              <a:t>What The Hack!</a:t>
            </a:r>
          </a:p>
        </p:txBody>
      </p:sp>
      <p:sp>
        <p:nvSpPr>
          <p:cNvPr id="2" name="TextBox 1">
            <a:extLst>
              <a:ext uri="{FF2B5EF4-FFF2-40B4-BE49-F238E27FC236}">
                <a16:creationId xmlns:a16="http://schemas.microsoft.com/office/drawing/2014/main" id="{2EA169D5-965D-437E-92F6-C1549F35747C}"/>
              </a:ext>
            </a:extLst>
          </p:cNvPr>
          <p:cNvSpPr txBox="1"/>
          <p:nvPr/>
        </p:nvSpPr>
        <p:spPr>
          <a:xfrm>
            <a:off x="2196549" y="5585791"/>
            <a:ext cx="7697856"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hlinkClick r:id="rId3"/>
              </a:rPr>
              <a:t>https://aka.ms/WTHHowToHost</a:t>
            </a:r>
            <a:r>
              <a:rPr lang="en-US" sz="3600" dirty="0"/>
              <a:t> </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3450743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How to Host a Hack (In-person or Virtually)</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p:txBody>
          <a:bodyPr>
            <a:normAutofit/>
          </a:bodyPr>
          <a:lstStyle/>
          <a:p>
            <a:r>
              <a:rPr lang="en-US" sz="6000" dirty="0"/>
              <a:t>Event Requirements</a:t>
            </a:r>
          </a:p>
          <a:p>
            <a:r>
              <a:rPr lang="en-US" sz="6000" dirty="0"/>
              <a:t>Event Preparation</a:t>
            </a:r>
          </a:p>
          <a:p>
            <a:r>
              <a:rPr lang="en-US" sz="6000" dirty="0"/>
              <a:t>Event Day</a:t>
            </a:r>
          </a:p>
        </p:txBody>
      </p:sp>
    </p:spTree>
    <p:extLst>
      <p:ext uri="{BB962C8B-B14F-4D97-AF65-F5344CB8AC3E}">
        <p14:creationId xmlns:p14="http://schemas.microsoft.com/office/powerpoint/2010/main" val="2761810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Event Requirements</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a:xfrm>
            <a:off x="682690" y="1838066"/>
            <a:ext cx="10515600" cy="4351338"/>
          </a:xfrm>
        </p:spPr>
        <p:txBody>
          <a:bodyPr anchor="ctr">
            <a:normAutofit/>
          </a:bodyPr>
          <a:lstStyle/>
          <a:p>
            <a:pPr marL="0" indent="0">
              <a:buNone/>
            </a:pPr>
            <a:r>
              <a:rPr lang="en-US" sz="4800" dirty="0"/>
              <a:t>Hack Content</a:t>
            </a:r>
            <a:br>
              <a:rPr lang="en-US" sz="4800" dirty="0"/>
            </a:br>
            <a:r>
              <a:rPr lang="en-US" sz="4800" dirty="0">
                <a:hlinkClick r:id="rId3"/>
              </a:rPr>
              <a:t>https://aka.ms/wth</a:t>
            </a:r>
            <a:endParaRPr lang="en-US" sz="4800" dirty="0"/>
          </a:p>
        </p:txBody>
      </p:sp>
      <p:pic>
        <p:nvPicPr>
          <p:cNvPr id="5" name="Picture 4" descr="A screenshot of a cell phone&#10;&#10;Description automatically generated">
            <a:extLst>
              <a:ext uri="{FF2B5EF4-FFF2-40B4-BE49-F238E27FC236}">
                <a16:creationId xmlns:a16="http://schemas.microsoft.com/office/drawing/2014/main" id="{FF8BEC18-72B4-42DA-AA0D-98F894A206F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0" y="0"/>
            <a:ext cx="6020554" cy="6858000"/>
          </a:xfrm>
          <a:prstGeom prst="rect">
            <a:avLst/>
          </a:prstGeom>
        </p:spPr>
      </p:pic>
    </p:spTree>
    <p:extLst>
      <p:ext uri="{BB962C8B-B14F-4D97-AF65-F5344CB8AC3E}">
        <p14:creationId xmlns:p14="http://schemas.microsoft.com/office/powerpoint/2010/main" val="1014694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Event Requirements</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p:txBody>
          <a:bodyPr anchor="ctr">
            <a:normAutofit/>
          </a:bodyPr>
          <a:lstStyle/>
          <a:p>
            <a:pPr marL="0" indent="0">
              <a:buNone/>
            </a:pPr>
            <a:r>
              <a:rPr lang="en-US" sz="4800" dirty="0"/>
              <a:t>Microsoft Teams</a:t>
            </a:r>
          </a:p>
        </p:txBody>
      </p:sp>
      <p:pic>
        <p:nvPicPr>
          <p:cNvPr id="5" name="Picture 2" descr="See the source image">
            <a:extLst>
              <a:ext uri="{FF2B5EF4-FFF2-40B4-BE49-F238E27FC236}">
                <a16:creationId xmlns:a16="http://schemas.microsoft.com/office/drawing/2014/main" id="{637D49F0-45DD-47F6-A086-3136394FC11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744994" y="2401094"/>
            <a:ext cx="3441171"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676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ED4DB5-1FE2-452B-9AD9-47DA4CEA7FFC}"/>
              </a:ext>
            </a:extLst>
          </p:cNvPr>
          <p:cNvSpPr>
            <a:spLocks noGrp="1"/>
          </p:cNvSpPr>
          <p:nvPr>
            <p:ph idx="1"/>
          </p:nvPr>
        </p:nvSpPr>
        <p:spPr/>
        <p:txBody>
          <a:bodyPr vert="horz" lIns="91440" tIns="45720" rIns="91440" bIns="45720" rtlCol="0" anchor="t">
            <a:normAutofit fontScale="92500" lnSpcReduction="10000"/>
          </a:bodyPr>
          <a:lstStyle/>
          <a:p>
            <a:r>
              <a:rPr lang="en-US" dirty="0">
                <a:cs typeface="Segoe UI Light" panose="020B0502040204020203" pitchFamily="34" charset="0"/>
              </a:rPr>
              <a:t>“What the Hack” is a challenge-based hackathon format</a:t>
            </a:r>
          </a:p>
          <a:p>
            <a:r>
              <a:rPr lang="en-US" dirty="0">
                <a:cs typeface="Segoe UI Light" panose="020B0502040204020203" pitchFamily="34" charset="0"/>
              </a:rPr>
              <a:t>Challenges describe high-level tasks and goals to be accomplished</a:t>
            </a:r>
            <a:endParaRPr lang="en-US" dirty="0">
              <a:cs typeface="Calibri"/>
            </a:endParaRPr>
          </a:p>
          <a:p>
            <a:r>
              <a:rPr lang="en-US" dirty="0">
                <a:cs typeface="Segoe UI Light" panose="020B0502040204020203" pitchFamily="34" charset="0"/>
              </a:rPr>
              <a:t>Challenges are not step-by-step labs. </a:t>
            </a:r>
            <a:endParaRPr lang="en-US" dirty="0">
              <a:cs typeface="Calibri"/>
            </a:endParaRPr>
          </a:p>
          <a:p>
            <a:r>
              <a:rPr lang="en-US" dirty="0">
                <a:cs typeface="Segoe UI Light" panose="020B0502040204020203" pitchFamily="34" charset="0"/>
              </a:rPr>
              <a:t>By having to “figure it out”, attendee knowledge retention is greater</a:t>
            </a:r>
            <a:endParaRPr lang="en-US" dirty="0">
              <a:cs typeface="Calibri"/>
            </a:endParaRPr>
          </a:p>
          <a:p>
            <a:r>
              <a:rPr lang="en-US" dirty="0">
                <a:cs typeface="Segoe UI Light" panose="020B0502040204020203" pitchFamily="34" charset="0"/>
              </a:rPr>
              <a:t>Attendees work in squads of 3 to 5 people to solve the challenges</a:t>
            </a:r>
            <a:endParaRPr lang="en-US" dirty="0">
              <a:cs typeface="Calibri"/>
            </a:endParaRPr>
          </a:p>
          <a:p>
            <a:r>
              <a:rPr lang="en-US" dirty="0">
                <a:cs typeface="Segoe UI Light" panose="020B0502040204020203" pitchFamily="34" charset="0"/>
              </a:rPr>
              <a:t>Attendees “learn from” and “share with” each other.</a:t>
            </a:r>
            <a:endParaRPr lang="en-US" dirty="0">
              <a:cs typeface="Calibri"/>
            </a:endParaRPr>
          </a:p>
          <a:p>
            <a:r>
              <a:rPr lang="en-US" dirty="0">
                <a:cs typeface="Segoe UI Light" panose="020B0502040204020203" pitchFamily="34" charset="0"/>
              </a:rPr>
              <a:t>Coaches provide technical guidance, but not answers to the squads</a:t>
            </a:r>
            <a:endParaRPr lang="en-US" dirty="0">
              <a:cs typeface="Calibri"/>
            </a:endParaRPr>
          </a:p>
          <a:p>
            <a:r>
              <a:rPr lang="en-US" dirty="0">
                <a:cs typeface="Segoe UI Light" panose="020B0502040204020203" pitchFamily="34" charset="0"/>
              </a:rPr>
              <a:t>Coaches may provide lectures &amp; demos to setup challenges &amp; review solutions</a:t>
            </a:r>
            <a:endParaRPr lang="en-US" dirty="0">
              <a:cs typeface="Calibri"/>
            </a:endParaRPr>
          </a:p>
          <a:p>
            <a:r>
              <a:rPr lang="en-US" dirty="0">
                <a:cs typeface="Segoe UI Light" panose="020B0502040204020203" pitchFamily="34" charset="0"/>
              </a:rPr>
              <a:t>What the Hack can be hosted in-person or virtually via Microsoft Teams</a:t>
            </a:r>
            <a:endParaRPr lang="en-US" dirty="0">
              <a:cs typeface="Calibri"/>
            </a:endParaRPr>
          </a:p>
          <a:p>
            <a:pPr lvl="1"/>
            <a:endParaRPr lang="en-US" dirty="0"/>
          </a:p>
        </p:txBody>
      </p:sp>
      <p:sp>
        <p:nvSpPr>
          <p:cNvPr id="6" name="Title 1">
            <a:extLst>
              <a:ext uri="{FF2B5EF4-FFF2-40B4-BE49-F238E27FC236}">
                <a16:creationId xmlns:a16="http://schemas.microsoft.com/office/drawing/2014/main" id="{DCEC4685-DF58-4217-A27F-228A9F9CF4AD}"/>
              </a:ext>
            </a:extLst>
          </p:cNvPr>
          <p:cNvSpPr txBox="1">
            <a:spLocks/>
          </p:cNvSpPr>
          <p:nvPr/>
        </p:nvSpPr>
        <p:spPr>
          <a:xfrm>
            <a:off x="797560" y="344805"/>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What is it?</a:t>
            </a:r>
          </a:p>
        </p:txBody>
      </p:sp>
    </p:spTree>
    <p:extLst>
      <p:ext uri="{BB962C8B-B14F-4D97-AF65-F5344CB8AC3E}">
        <p14:creationId xmlns:p14="http://schemas.microsoft.com/office/powerpoint/2010/main" val="466567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group of people sitting at a desk&#10;&#10;Description automatically generated">
            <a:extLst>
              <a:ext uri="{FF2B5EF4-FFF2-40B4-BE49-F238E27FC236}">
                <a16:creationId xmlns:a16="http://schemas.microsoft.com/office/drawing/2014/main" id="{23F85D7B-8310-48AE-B56C-2704C6D22DAD}"/>
              </a:ext>
            </a:extLst>
          </p:cNvPr>
          <p:cNvPicPr>
            <a:picLocks noChangeAspect="1"/>
          </p:cNvPicPr>
          <p:nvPr/>
        </p:nvPicPr>
        <p:blipFill rotWithShape="1">
          <a:blip r:embed="rId3" cstate="email">
            <a:alphaModFix/>
            <a:extLst>
              <a:ext uri="{28A0092B-C50C-407E-A947-70E740481C1C}">
                <a14:useLocalDpi xmlns:a14="http://schemas.microsoft.com/office/drawing/2010/main"/>
              </a:ext>
            </a:extLst>
          </a:blip>
          <a:srcRect/>
          <a:stretch/>
        </p:blipFill>
        <p:spPr>
          <a:xfrm>
            <a:off x="5797543" y="10"/>
            <a:ext cx="6394152" cy="6857990"/>
          </a:xfrm>
          <a:prstGeom prst="rect">
            <a:avLst/>
          </a:prstGeom>
        </p:spPr>
      </p:pic>
      <p:pic>
        <p:nvPicPr>
          <p:cNvPr id="7" name="Picture 9">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flipH="1" flipV="1">
            <a:off x="0" y="0"/>
            <a:ext cx="12192000" cy="6858000"/>
          </a:xfrm>
          <a:prstGeom prst="rect">
            <a:avLst/>
          </a:prstGeom>
        </p:spPr>
      </p:pic>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a:xfrm>
            <a:off x="804997" y="2272143"/>
            <a:ext cx="5098170" cy="3788830"/>
          </a:xfrm>
        </p:spPr>
        <p:txBody>
          <a:bodyPr anchor="ctr">
            <a:normAutofit/>
          </a:bodyPr>
          <a:lstStyle/>
          <a:p>
            <a:pPr marL="0" indent="0">
              <a:buNone/>
            </a:pPr>
            <a:r>
              <a:rPr lang="en-US" sz="4800" dirty="0">
                <a:solidFill>
                  <a:srgbClr val="000000"/>
                </a:solidFill>
              </a:rPr>
              <a:t>People</a:t>
            </a:r>
          </a:p>
          <a:p>
            <a:pPr lvl="1"/>
            <a:r>
              <a:rPr lang="en-US" dirty="0">
                <a:solidFill>
                  <a:srgbClr val="000000"/>
                </a:solidFill>
              </a:rPr>
              <a:t>Lead Coach</a:t>
            </a:r>
          </a:p>
          <a:p>
            <a:pPr lvl="1"/>
            <a:r>
              <a:rPr lang="en-US" dirty="0">
                <a:solidFill>
                  <a:srgbClr val="000000"/>
                </a:solidFill>
              </a:rPr>
              <a:t>Coaches – 1:5 recommended, 1:10 at minimum</a:t>
            </a:r>
          </a:p>
          <a:p>
            <a:pPr lvl="1"/>
            <a:r>
              <a:rPr lang="en-US" dirty="0">
                <a:solidFill>
                  <a:srgbClr val="000000"/>
                </a:solidFill>
              </a:rPr>
              <a:t>Attendees – limited by # of available coaches</a:t>
            </a:r>
          </a:p>
        </p:txBody>
      </p:sp>
      <p:sp>
        <p:nvSpPr>
          <p:cNvPr id="11" name="Title 1">
            <a:extLst>
              <a:ext uri="{FF2B5EF4-FFF2-40B4-BE49-F238E27FC236}">
                <a16:creationId xmlns:a16="http://schemas.microsoft.com/office/drawing/2014/main" id="{FAABC023-5C5A-45C2-9DFB-B1BA095FE1D0}"/>
              </a:ext>
            </a:extLst>
          </p:cNvPr>
          <p:cNvSpPr>
            <a:spLocks noGrp="1"/>
          </p:cNvSpPr>
          <p:nvPr>
            <p:ph type="title"/>
          </p:nvPr>
        </p:nvSpPr>
        <p:spPr>
          <a:xfrm>
            <a:off x="838200" y="365125"/>
            <a:ext cx="10515600" cy="1325563"/>
          </a:xfrm>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Event Requirements</a:t>
            </a:r>
          </a:p>
        </p:txBody>
      </p:sp>
    </p:spTree>
    <p:extLst>
      <p:ext uri="{BB962C8B-B14F-4D97-AF65-F5344CB8AC3E}">
        <p14:creationId xmlns:p14="http://schemas.microsoft.com/office/powerpoint/2010/main" val="285287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Why deliver virtually?</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p:txBody>
          <a:bodyPr/>
          <a:lstStyle/>
          <a:p>
            <a:r>
              <a:rPr lang="en-US" dirty="0">
                <a:cs typeface="Segoe UI"/>
              </a:rPr>
              <a:t>Replicate and improve the experience for attendees. </a:t>
            </a:r>
          </a:p>
          <a:p>
            <a:r>
              <a:rPr lang="en-US" dirty="0">
                <a:cs typeface="Segoe UI"/>
              </a:rPr>
              <a:t>Increase the level of interaction between attendees, coaches, and presenters.</a:t>
            </a:r>
          </a:p>
          <a:p>
            <a:r>
              <a:rPr lang="en-US" dirty="0">
                <a:cs typeface="Segoe UI"/>
              </a:rPr>
              <a:t>Take advantage of all the benefits offered by a virtual environment.</a:t>
            </a:r>
          </a:p>
          <a:p>
            <a:r>
              <a:rPr lang="en-US" dirty="0">
                <a:cs typeface="Segoe UI"/>
              </a:rPr>
              <a:t>There is a global pandemic going on!</a:t>
            </a:r>
          </a:p>
        </p:txBody>
      </p:sp>
    </p:spTree>
    <p:extLst>
      <p:ext uri="{BB962C8B-B14F-4D97-AF65-F5344CB8AC3E}">
        <p14:creationId xmlns:p14="http://schemas.microsoft.com/office/powerpoint/2010/main" val="2706843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96B29-F067-461A-B9C2-DF27578AE074}"/>
              </a:ext>
            </a:extLst>
          </p:cNvPr>
          <p:cNvSpPr>
            <a:spLocks noGrp="1"/>
          </p:cNvSpPr>
          <p:nvPr>
            <p:ph type="title"/>
          </p:nvPr>
        </p:nvSpPr>
        <p:spPr/>
        <p:txBody>
          <a:bodyPr/>
          <a:lstStyle/>
          <a:p>
            <a:endParaRPr lang="en-US"/>
          </a:p>
        </p:txBody>
      </p:sp>
      <p:pic>
        <p:nvPicPr>
          <p:cNvPr id="5" name="Content Placeholder 4" descr="A person sitting at a table using a computer&#10;&#10;Description automatically generated">
            <a:extLst>
              <a:ext uri="{FF2B5EF4-FFF2-40B4-BE49-F238E27FC236}">
                <a16:creationId xmlns:a16="http://schemas.microsoft.com/office/drawing/2014/main" id="{C143A920-061E-47B3-9539-F10B602DFCAC}"/>
              </a:ext>
            </a:extLst>
          </p:cNvPr>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0" y="0"/>
            <a:ext cx="12192000" cy="8534400"/>
          </a:xfrm>
        </p:spPr>
      </p:pic>
    </p:spTree>
    <p:extLst>
      <p:ext uri="{BB962C8B-B14F-4D97-AF65-F5344CB8AC3E}">
        <p14:creationId xmlns:p14="http://schemas.microsoft.com/office/powerpoint/2010/main" val="2190338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CEF87-3635-497C-A5E1-A6E3E98963B2}"/>
              </a:ext>
            </a:extLst>
          </p:cNvPr>
          <p:cNvSpPr>
            <a:spLocks noGrp="1"/>
          </p:cNvSpPr>
          <p:nvPr>
            <p:ph type="title"/>
          </p:nvPr>
        </p:nvSpPr>
        <p:spPr/>
        <p:txBody>
          <a:bodyPr/>
          <a:lstStyle/>
          <a:p>
            <a:endParaRPr lang="en-US"/>
          </a:p>
        </p:txBody>
      </p:sp>
      <p:pic>
        <p:nvPicPr>
          <p:cNvPr id="5" name="Content Placeholder 4" descr="A person sitting at a piano&#10;&#10;Description automatically generated">
            <a:extLst>
              <a:ext uri="{FF2B5EF4-FFF2-40B4-BE49-F238E27FC236}">
                <a16:creationId xmlns:a16="http://schemas.microsoft.com/office/drawing/2014/main" id="{43F073A9-7978-4A2D-8773-DC4C9ABDC79E}"/>
              </a:ext>
            </a:extLst>
          </p:cNvPr>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1418252" y="11633"/>
            <a:ext cx="9498563" cy="6846367"/>
          </a:xfrm>
        </p:spPr>
      </p:pic>
    </p:spTree>
    <p:extLst>
      <p:ext uri="{BB962C8B-B14F-4D97-AF65-F5344CB8AC3E}">
        <p14:creationId xmlns:p14="http://schemas.microsoft.com/office/powerpoint/2010/main" val="4557847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How to Host a Hack – Event Preparation</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p:txBody>
          <a:bodyPr/>
          <a:lstStyle/>
          <a:p>
            <a:r>
              <a:rPr lang="en-US" dirty="0"/>
              <a:t>Know Your Audience</a:t>
            </a:r>
          </a:p>
          <a:p>
            <a:r>
              <a:rPr lang="en-US" dirty="0"/>
              <a:t>Microsoft Team creation</a:t>
            </a:r>
          </a:p>
          <a:p>
            <a:r>
              <a:rPr lang="en-US" dirty="0"/>
              <a:t>Getting People To Your Event</a:t>
            </a:r>
          </a:p>
          <a:p>
            <a:endParaRPr lang="en-US" dirty="0"/>
          </a:p>
        </p:txBody>
      </p:sp>
    </p:spTree>
    <p:extLst>
      <p:ext uri="{BB962C8B-B14F-4D97-AF65-F5344CB8AC3E}">
        <p14:creationId xmlns:p14="http://schemas.microsoft.com/office/powerpoint/2010/main" val="15971450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Event Preparation – Know Your Audience</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p:txBody>
          <a:bodyPr>
            <a:normAutofit lnSpcReduction="10000"/>
          </a:bodyPr>
          <a:lstStyle/>
          <a:p>
            <a:r>
              <a:rPr lang="en-US" dirty="0"/>
              <a:t>Internal organization vs External organization</a:t>
            </a:r>
          </a:p>
          <a:p>
            <a:pPr lvl="1"/>
            <a:r>
              <a:rPr lang="en-US" dirty="0"/>
              <a:t>Internal == easy </a:t>
            </a:r>
            <a:r>
              <a:rPr lang="en-US" dirty="0" err="1"/>
              <a:t>peezy</a:t>
            </a:r>
            <a:r>
              <a:rPr lang="en-US" dirty="0"/>
              <a:t> </a:t>
            </a:r>
            <a:r>
              <a:rPr lang="en-US" dirty="0">
                <a:sym typeface="Wingdings" panose="05000000000000000000" pitchFamily="2" charset="2"/>
              </a:rPr>
              <a:t></a:t>
            </a:r>
            <a:endParaRPr lang="en-US" dirty="0"/>
          </a:p>
          <a:p>
            <a:pPr lvl="1"/>
            <a:r>
              <a:rPr lang="en-US" dirty="0"/>
              <a:t>External 1:1 or 1:many?</a:t>
            </a:r>
          </a:p>
          <a:p>
            <a:r>
              <a:rPr lang="en-US" dirty="0"/>
              <a:t>Microsoft Teams access</a:t>
            </a:r>
          </a:p>
          <a:p>
            <a:r>
              <a:rPr lang="en-US" dirty="0"/>
              <a:t>Azure Subscription</a:t>
            </a:r>
          </a:p>
          <a:p>
            <a:r>
              <a:rPr lang="en-US" dirty="0"/>
              <a:t>Attendee Workstation Security</a:t>
            </a:r>
          </a:p>
          <a:p>
            <a:r>
              <a:rPr lang="en-US" dirty="0"/>
              <a:t>Registration</a:t>
            </a:r>
          </a:p>
          <a:p>
            <a:endParaRPr lang="en-US" dirty="0"/>
          </a:p>
          <a:p>
            <a:pPr marL="0" indent="0">
              <a:buNone/>
            </a:pPr>
            <a:r>
              <a:rPr lang="en-US" b="1" dirty="0"/>
              <a:t>Tip:</a:t>
            </a:r>
            <a:r>
              <a:rPr lang="en-US" dirty="0"/>
              <a:t> Identify an event stakeholder in the external organization to own these concerns </a:t>
            </a:r>
          </a:p>
          <a:p>
            <a:endParaRPr lang="en-US" dirty="0"/>
          </a:p>
        </p:txBody>
      </p:sp>
    </p:spTree>
    <p:extLst>
      <p:ext uri="{BB962C8B-B14F-4D97-AF65-F5344CB8AC3E}">
        <p14:creationId xmlns:p14="http://schemas.microsoft.com/office/powerpoint/2010/main" val="10442804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Microsoft Teams – External Event Considerations</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p:txBody>
          <a:bodyPr>
            <a:normAutofit/>
          </a:bodyPr>
          <a:lstStyle/>
          <a:p>
            <a:r>
              <a:rPr lang="en-US" dirty="0">
                <a:cs typeface="Segoe UI"/>
              </a:rPr>
              <a:t>Privacy – all attendees will be able to see each other</a:t>
            </a:r>
          </a:p>
          <a:p>
            <a:r>
              <a:rPr lang="en-US" dirty="0">
                <a:cs typeface="Segoe UI"/>
              </a:rPr>
              <a:t>Guest access must be enabled on your AAD tenant</a:t>
            </a:r>
          </a:p>
          <a:p>
            <a:r>
              <a:rPr lang="en-US" dirty="0">
                <a:cs typeface="Segoe UI"/>
              </a:rPr>
              <a:t>Licensing ** – 5 guests per licensed user in your company</a:t>
            </a:r>
          </a:p>
          <a:p>
            <a:pPr lvl="1"/>
            <a:r>
              <a:rPr lang="en-US" dirty="0"/>
              <a:t>Across your entire AAD tenant</a:t>
            </a:r>
            <a:endParaRPr lang="en-US" dirty="0">
              <a:cs typeface="Segoe UI"/>
            </a:endParaRPr>
          </a:p>
          <a:p>
            <a:pPr lvl="1"/>
            <a:r>
              <a:rPr lang="en-US" dirty="0"/>
              <a:t>Attendees are NOT required to be licensed</a:t>
            </a:r>
          </a:p>
          <a:p>
            <a:endParaRPr lang="en-US" dirty="0">
              <a:cs typeface="Segoe UI"/>
            </a:endParaRPr>
          </a:p>
          <a:p>
            <a:pPr marL="0" indent="0">
              <a:buNone/>
            </a:pPr>
            <a:r>
              <a:rPr lang="en-US" b="1" dirty="0">
                <a:cs typeface="Segoe UI"/>
              </a:rPr>
              <a:t>Tip:</a:t>
            </a:r>
            <a:r>
              <a:rPr lang="en-US" dirty="0">
                <a:cs typeface="Segoe UI"/>
              </a:rPr>
              <a:t> Host the event in the external organization’s Teams tenant and have them pull you in as the guest.</a:t>
            </a:r>
          </a:p>
          <a:p>
            <a:pPr marL="0" indent="0">
              <a:buNone/>
            </a:pPr>
            <a:endParaRPr lang="en-US" dirty="0"/>
          </a:p>
        </p:txBody>
      </p:sp>
      <p:sp>
        <p:nvSpPr>
          <p:cNvPr id="5" name="Rectangle 4">
            <a:extLst>
              <a:ext uri="{FF2B5EF4-FFF2-40B4-BE49-F238E27FC236}">
                <a16:creationId xmlns:a16="http://schemas.microsoft.com/office/drawing/2014/main" id="{FA62EE0A-02D4-400A-8DF9-87FE5DDB76F0}"/>
              </a:ext>
              <a:ext uri="{C183D7F6-B498-43B3-948B-1728B52AA6E4}">
                <adec:decorative xmlns:adec="http://schemas.microsoft.com/office/drawing/2017/decorative" val="1"/>
              </a:ext>
            </a:extLst>
          </p:cNvPr>
          <p:cNvSpPr/>
          <p:nvPr/>
        </p:nvSpPr>
        <p:spPr bwMode="auto">
          <a:xfrm>
            <a:off x="0" y="5985164"/>
            <a:ext cx="12192000" cy="872836"/>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398463" algn="l" defTabSz="932472" fontAlgn="base">
              <a:spcBef>
                <a:spcPct val="0"/>
              </a:spcBef>
              <a:spcAft>
                <a:spcPct val="0"/>
              </a:spcAft>
            </a:pPr>
            <a:endParaRPr lang="en-US" sz="3200">
              <a:solidFill>
                <a:srgbClr val="50E6FF"/>
              </a:solidFill>
              <a:latin typeface="+mj-lt"/>
              <a:ea typeface="Segoe UI" pitchFamily="34" charset="0"/>
              <a:cs typeface="Segoe UI" pitchFamily="34" charset="0"/>
            </a:endParaRPr>
          </a:p>
        </p:txBody>
      </p:sp>
      <p:sp>
        <p:nvSpPr>
          <p:cNvPr id="7" name="TextBox 6">
            <a:extLst>
              <a:ext uri="{FF2B5EF4-FFF2-40B4-BE49-F238E27FC236}">
                <a16:creationId xmlns:a16="http://schemas.microsoft.com/office/drawing/2014/main" id="{5EE3A520-9A98-45AB-8FEE-541EB747EF03}"/>
              </a:ext>
            </a:extLst>
          </p:cNvPr>
          <p:cNvSpPr txBox="1"/>
          <p:nvPr/>
        </p:nvSpPr>
        <p:spPr>
          <a:xfrm>
            <a:off x="1163109" y="6236916"/>
            <a:ext cx="8658781" cy="369332"/>
          </a:xfrm>
          <a:prstGeom prst="rect">
            <a:avLst/>
          </a:prstGeom>
          <a:noFill/>
        </p:spPr>
        <p:txBody>
          <a:bodyPr wrap="none" rtlCol="0">
            <a:spAutoFit/>
          </a:bodyPr>
          <a:lstStyle/>
          <a:p>
            <a:r>
              <a:rPr lang="en-US" dirty="0">
                <a:solidFill>
                  <a:srgbClr val="FFC000"/>
                </a:solidFill>
              </a:rPr>
              <a:t>** Licensing information can vary, please consult your license agreement for more details. </a:t>
            </a:r>
          </a:p>
        </p:txBody>
      </p:sp>
    </p:spTree>
    <p:extLst>
      <p:ext uri="{BB962C8B-B14F-4D97-AF65-F5344CB8AC3E}">
        <p14:creationId xmlns:p14="http://schemas.microsoft.com/office/powerpoint/2010/main" val="13093195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Event Preparation – Microsoft Team Creation</a:t>
            </a:r>
          </a:p>
        </p:txBody>
      </p:sp>
      <p:sp>
        <p:nvSpPr>
          <p:cNvPr id="4" name="Content Placeholder 2">
            <a:extLst>
              <a:ext uri="{FF2B5EF4-FFF2-40B4-BE49-F238E27FC236}">
                <a16:creationId xmlns:a16="http://schemas.microsoft.com/office/drawing/2014/main" id="{5A8B815F-973F-4DDA-BEA8-4A546893680E}"/>
              </a:ext>
            </a:extLst>
          </p:cNvPr>
          <p:cNvSpPr>
            <a:spLocks noGrp="1"/>
          </p:cNvSpPr>
          <p:nvPr>
            <p:ph idx="1"/>
          </p:nvPr>
        </p:nvSpPr>
        <p:spPr>
          <a:xfrm>
            <a:off x="588262" y="1813102"/>
            <a:ext cx="5335107" cy="4679773"/>
          </a:xfrm>
        </p:spPr>
        <p:txBody>
          <a:bodyPr vert="horz" wrap="square" lIns="0" tIns="0" rIns="0" bIns="0" rtlCol="0" anchor="t">
            <a:normAutofit fontScale="92500"/>
          </a:bodyPr>
          <a:lstStyle/>
          <a:p>
            <a:r>
              <a:rPr lang="en-US" dirty="0">
                <a:cs typeface="Segoe UI"/>
              </a:rPr>
              <a:t>General Channel</a:t>
            </a:r>
          </a:p>
          <a:p>
            <a:pPr lvl="1"/>
            <a:r>
              <a:rPr lang="en-US" dirty="0"/>
              <a:t>Central gathering place</a:t>
            </a:r>
            <a:endParaRPr lang="en-US" dirty="0">
              <a:cs typeface="Segoe UI"/>
            </a:endParaRPr>
          </a:p>
          <a:p>
            <a:pPr lvl="1"/>
            <a:r>
              <a:rPr lang="en-US" dirty="0"/>
              <a:t>Kick-off meeting</a:t>
            </a:r>
          </a:p>
          <a:p>
            <a:pPr lvl="1"/>
            <a:r>
              <a:rPr lang="en-US" dirty="0"/>
              <a:t>Event materials</a:t>
            </a:r>
          </a:p>
          <a:p>
            <a:r>
              <a:rPr lang="en-US" dirty="0">
                <a:cs typeface="Segoe UI"/>
              </a:rPr>
              <a:t>Squad Channels</a:t>
            </a:r>
          </a:p>
          <a:p>
            <a:pPr lvl="1"/>
            <a:r>
              <a:rPr lang="en-US" dirty="0"/>
              <a:t>Virtual “tables” for squads to work at</a:t>
            </a:r>
            <a:endParaRPr lang="en-US" dirty="0">
              <a:cs typeface="Segoe UI"/>
            </a:endParaRPr>
          </a:p>
          <a:p>
            <a:r>
              <a:rPr lang="en-US" dirty="0">
                <a:cs typeface="Segoe UI"/>
              </a:rPr>
              <a:t>Coaches Channel (Private)</a:t>
            </a:r>
          </a:p>
          <a:p>
            <a:pPr lvl="1"/>
            <a:r>
              <a:rPr lang="en-US" dirty="0"/>
              <a:t>Private channel to be used by coaches for event logistics</a:t>
            </a:r>
          </a:p>
          <a:p>
            <a:r>
              <a:rPr lang="en-US" dirty="0">
                <a:cs typeface="Segoe UI"/>
              </a:rPr>
              <a:t>Feedback Channel</a:t>
            </a:r>
          </a:p>
          <a:p>
            <a:pPr marL="742950" lvl="1" indent="-285750">
              <a:buFont typeface="Arial" panose="020B0604020202020204" pitchFamily="34" charset="0"/>
              <a:buChar char="•"/>
            </a:pPr>
            <a:r>
              <a:rPr lang="en-US" kern="0" dirty="0"/>
              <a:t>Used for attendees to post any comments on how to improve the event</a:t>
            </a:r>
          </a:p>
        </p:txBody>
      </p:sp>
      <p:pic>
        <p:nvPicPr>
          <p:cNvPr id="8" name="Picture 7" descr="A screenshot of a cell phone&#10;&#10;Description automatically generated">
            <a:extLst>
              <a:ext uri="{FF2B5EF4-FFF2-40B4-BE49-F238E27FC236}">
                <a16:creationId xmlns:a16="http://schemas.microsoft.com/office/drawing/2014/main" id="{605B315F-603A-4656-ADB3-D87301A02CC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449721" y="1813102"/>
            <a:ext cx="5742279" cy="4613097"/>
          </a:xfrm>
          <a:prstGeom prst="rect">
            <a:avLst/>
          </a:prstGeom>
        </p:spPr>
      </p:pic>
    </p:spTree>
    <p:extLst>
      <p:ext uri="{BB962C8B-B14F-4D97-AF65-F5344CB8AC3E}">
        <p14:creationId xmlns:p14="http://schemas.microsoft.com/office/powerpoint/2010/main" val="14811915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Event Preparation – Microsoft Team Creation</a:t>
            </a:r>
          </a:p>
        </p:txBody>
      </p:sp>
      <p:pic>
        <p:nvPicPr>
          <p:cNvPr id="5" name="Picture 4" descr="A screenshot of a cell phone&#10;&#10;Description automatically generated">
            <a:extLst>
              <a:ext uri="{FF2B5EF4-FFF2-40B4-BE49-F238E27FC236}">
                <a16:creationId xmlns:a16="http://schemas.microsoft.com/office/drawing/2014/main" id="{E068B9BD-39BF-4FCE-A231-8D1E1D2CB51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5325" y="2310736"/>
            <a:ext cx="10801350" cy="3443288"/>
          </a:xfrm>
          <a:prstGeom prst="rect">
            <a:avLst/>
          </a:prstGeom>
        </p:spPr>
      </p:pic>
      <p:sp>
        <p:nvSpPr>
          <p:cNvPr id="8" name="Rectangle 7">
            <a:extLst>
              <a:ext uri="{FF2B5EF4-FFF2-40B4-BE49-F238E27FC236}">
                <a16:creationId xmlns:a16="http://schemas.microsoft.com/office/drawing/2014/main" id="{1564A688-77FE-4DC4-BA31-23C767349F49}"/>
              </a:ext>
            </a:extLst>
          </p:cNvPr>
          <p:cNvSpPr/>
          <p:nvPr/>
        </p:nvSpPr>
        <p:spPr>
          <a:xfrm>
            <a:off x="4969881" y="3851569"/>
            <a:ext cx="3677264" cy="2172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Central</a:t>
            </a:r>
            <a:r>
              <a:rPr kumimoji="0" lang="en-US" sz="2400" b="0" i="0" u="none" strike="noStrike" kern="1200" cap="none" spc="0" normalizeH="0" noProof="0" dirty="0">
                <a:ln>
                  <a:noFill/>
                </a:ln>
                <a:solidFill>
                  <a:prstClr val="white"/>
                </a:solidFill>
                <a:effectLst/>
                <a:uLnTx/>
                <a:uFillTx/>
                <a:latin typeface="Calibri" panose="020F0502020204030204"/>
                <a:ea typeface="+mn-ea"/>
                <a:cs typeface="+mn-cs"/>
              </a:rPr>
              <a:t> gathering place. Kick-</a:t>
            </a:r>
            <a:r>
              <a:rPr lang="en-US" sz="2400" dirty="0">
                <a:solidFill>
                  <a:prstClr val="white"/>
                </a:solidFill>
                <a:latin typeface="Calibri" panose="020F0502020204030204"/>
              </a:rPr>
              <a:t>off &amp; stand-up meetings take place HERE!</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Arrow: Right 8">
            <a:extLst>
              <a:ext uri="{FF2B5EF4-FFF2-40B4-BE49-F238E27FC236}">
                <a16:creationId xmlns:a16="http://schemas.microsoft.com/office/drawing/2014/main" id="{A41408F8-EB18-4929-BFA4-043801BE75B9}"/>
              </a:ext>
            </a:extLst>
          </p:cNvPr>
          <p:cNvSpPr/>
          <p:nvPr/>
        </p:nvSpPr>
        <p:spPr>
          <a:xfrm rot="10800000">
            <a:off x="2769325" y="3920715"/>
            <a:ext cx="1878499" cy="595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3530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Event Preparation – Microsoft Team Creation</a:t>
            </a:r>
          </a:p>
        </p:txBody>
      </p:sp>
      <p:pic>
        <p:nvPicPr>
          <p:cNvPr id="5" name="Picture 4" descr="A screenshot of a cell phone&#10;&#10;Description automatically generated">
            <a:extLst>
              <a:ext uri="{FF2B5EF4-FFF2-40B4-BE49-F238E27FC236}">
                <a16:creationId xmlns:a16="http://schemas.microsoft.com/office/drawing/2014/main" id="{E068B9BD-39BF-4FCE-A231-8D1E1D2CB51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5325" y="2310736"/>
            <a:ext cx="10801350" cy="3443288"/>
          </a:xfrm>
          <a:prstGeom prst="rect">
            <a:avLst/>
          </a:prstGeom>
        </p:spPr>
      </p:pic>
      <p:sp>
        <p:nvSpPr>
          <p:cNvPr id="3" name="Rectangle 2">
            <a:extLst>
              <a:ext uri="{FF2B5EF4-FFF2-40B4-BE49-F238E27FC236}">
                <a16:creationId xmlns:a16="http://schemas.microsoft.com/office/drawing/2014/main" id="{F33FE99B-AAB1-407B-8A0C-0B57620D7458}"/>
              </a:ext>
            </a:extLst>
          </p:cNvPr>
          <p:cNvSpPr/>
          <p:nvPr/>
        </p:nvSpPr>
        <p:spPr>
          <a:xfrm>
            <a:off x="4969881" y="3851569"/>
            <a:ext cx="3677264" cy="217292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Private channel to be used by coaches for event logistics</a:t>
            </a:r>
          </a:p>
        </p:txBody>
      </p:sp>
      <p:sp>
        <p:nvSpPr>
          <p:cNvPr id="7" name="Arrow: Right 6">
            <a:extLst>
              <a:ext uri="{FF2B5EF4-FFF2-40B4-BE49-F238E27FC236}">
                <a16:creationId xmlns:a16="http://schemas.microsoft.com/office/drawing/2014/main" id="{90313460-BE82-46DA-8F92-3E386DDEF1D0}"/>
              </a:ext>
            </a:extLst>
          </p:cNvPr>
          <p:cNvSpPr/>
          <p:nvPr/>
        </p:nvSpPr>
        <p:spPr>
          <a:xfrm rot="10800000">
            <a:off x="2800584" y="4181976"/>
            <a:ext cx="1817135" cy="595718"/>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1425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a:xfrm>
            <a:off x="838200" y="365125"/>
            <a:ext cx="10515600" cy="1026795"/>
          </a:xfrm>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Community Driven Principles</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a:xfrm>
            <a:off x="838200" y="1849121"/>
            <a:ext cx="10515600" cy="4368799"/>
          </a:xfrm>
        </p:spPr>
        <p:txBody>
          <a:bodyPr>
            <a:normAutofit/>
          </a:bodyPr>
          <a:lstStyle/>
          <a:p>
            <a:pPr marL="742950" indent="-742950">
              <a:buFont typeface="+mj-lt"/>
              <a:buAutoNum type="arabicPeriod"/>
            </a:pPr>
            <a:r>
              <a:rPr lang="en-US" sz="4000" dirty="0"/>
              <a:t>Anyone can contribute a new hack</a:t>
            </a:r>
          </a:p>
          <a:p>
            <a:pPr marL="742950" indent="-742950">
              <a:buFont typeface="+mj-lt"/>
              <a:buAutoNum type="arabicPeriod"/>
            </a:pPr>
            <a:r>
              <a:rPr lang="en-US" sz="4000" dirty="0"/>
              <a:t>All content is available for sharing broadly to enable cloud architects and partners to re-deliver to their customers</a:t>
            </a:r>
          </a:p>
          <a:p>
            <a:pPr marL="742950" indent="-742950">
              <a:buFont typeface="+mj-lt"/>
              <a:buAutoNum type="arabicPeriod"/>
            </a:pPr>
            <a:r>
              <a:rPr lang="en-US" sz="4000" dirty="0"/>
              <a:t>Designed to support virtual hack events via Microsoft Teams</a:t>
            </a:r>
          </a:p>
        </p:txBody>
      </p:sp>
    </p:spTree>
    <p:extLst>
      <p:ext uri="{BB962C8B-B14F-4D97-AF65-F5344CB8AC3E}">
        <p14:creationId xmlns:p14="http://schemas.microsoft.com/office/powerpoint/2010/main" val="1564498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Event Preparation – Microsoft Team Creation</a:t>
            </a:r>
          </a:p>
        </p:txBody>
      </p:sp>
      <p:pic>
        <p:nvPicPr>
          <p:cNvPr id="5" name="Picture 4" descr="A screenshot of a cell phone&#10;&#10;Description automatically generated">
            <a:extLst>
              <a:ext uri="{FF2B5EF4-FFF2-40B4-BE49-F238E27FC236}">
                <a16:creationId xmlns:a16="http://schemas.microsoft.com/office/drawing/2014/main" id="{E068B9BD-39BF-4FCE-A231-8D1E1D2CB51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5325" y="2310736"/>
            <a:ext cx="10801350" cy="3443288"/>
          </a:xfrm>
          <a:prstGeom prst="rect">
            <a:avLst/>
          </a:prstGeom>
        </p:spPr>
      </p:pic>
      <p:sp>
        <p:nvSpPr>
          <p:cNvPr id="4" name="Rectangle 3">
            <a:extLst>
              <a:ext uri="{FF2B5EF4-FFF2-40B4-BE49-F238E27FC236}">
                <a16:creationId xmlns:a16="http://schemas.microsoft.com/office/drawing/2014/main" id="{D47870AF-CCF8-49F8-8A84-3A5ADEBF2FAF}"/>
              </a:ext>
            </a:extLst>
          </p:cNvPr>
          <p:cNvSpPr/>
          <p:nvPr/>
        </p:nvSpPr>
        <p:spPr>
          <a:xfrm>
            <a:off x="5025903" y="3854244"/>
            <a:ext cx="3677264" cy="217292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DURING &amp; after the event, share feedback with the coaches in the Feedback channel.  This will help them improve the event as it progresses and make the next one even better</a:t>
            </a:r>
          </a:p>
        </p:txBody>
      </p:sp>
      <p:sp>
        <p:nvSpPr>
          <p:cNvPr id="6" name="Arrow: Right 5">
            <a:extLst>
              <a:ext uri="{FF2B5EF4-FFF2-40B4-BE49-F238E27FC236}">
                <a16:creationId xmlns:a16="http://schemas.microsoft.com/office/drawing/2014/main" id="{99C8BB0B-70EB-419C-B056-BF9C4FDBA9B9}"/>
              </a:ext>
            </a:extLst>
          </p:cNvPr>
          <p:cNvSpPr/>
          <p:nvPr/>
        </p:nvSpPr>
        <p:spPr>
          <a:xfrm rot="10800000">
            <a:off x="2697480" y="4521681"/>
            <a:ext cx="1953043" cy="481367"/>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19665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Event Preparation – Microsoft Team Creation</a:t>
            </a:r>
          </a:p>
        </p:txBody>
      </p:sp>
      <p:pic>
        <p:nvPicPr>
          <p:cNvPr id="5" name="Picture 4" descr="A screenshot of a cell phone&#10;&#10;Description automatically generated">
            <a:extLst>
              <a:ext uri="{FF2B5EF4-FFF2-40B4-BE49-F238E27FC236}">
                <a16:creationId xmlns:a16="http://schemas.microsoft.com/office/drawing/2014/main" id="{E068B9BD-39BF-4FCE-A231-8D1E1D2CB51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5325" y="2310736"/>
            <a:ext cx="10801350" cy="3443288"/>
          </a:xfrm>
          <a:prstGeom prst="rect">
            <a:avLst/>
          </a:prstGeom>
        </p:spPr>
      </p:pic>
      <p:sp>
        <p:nvSpPr>
          <p:cNvPr id="4" name="Rectangle 3">
            <a:extLst>
              <a:ext uri="{FF2B5EF4-FFF2-40B4-BE49-F238E27FC236}">
                <a16:creationId xmlns:a16="http://schemas.microsoft.com/office/drawing/2014/main" id="{1DE27CF9-A40A-4818-955A-92EC2F48B881}"/>
              </a:ext>
            </a:extLst>
          </p:cNvPr>
          <p:cNvSpPr/>
          <p:nvPr/>
        </p:nvSpPr>
        <p:spPr>
          <a:xfrm>
            <a:off x="5182136" y="3691229"/>
            <a:ext cx="3677264" cy="217292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Squad members</a:t>
            </a:r>
            <a:r>
              <a:rPr kumimoji="0" lang="en-US" sz="2400" b="0" i="0" u="none" strike="noStrike" kern="1200" cap="none" spc="0" normalizeH="0" noProof="0" dirty="0">
                <a:ln>
                  <a:noFill/>
                </a:ln>
                <a:solidFill>
                  <a:prstClr val="white"/>
                </a:solidFill>
                <a:effectLst/>
                <a:uLnTx/>
                <a:uFillTx/>
                <a:latin typeface="Calibri" panose="020F0502020204030204"/>
                <a:ea typeface="+mn-ea"/>
                <a:cs typeface="+mn-cs"/>
              </a:rPr>
              <a:t> h</a:t>
            </a: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ang out, communicate, talk, and screenshare in their squad’s channel.</a:t>
            </a:r>
          </a:p>
        </p:txBody>
      </p:sp>
      <p:sp>
        <p:nvSpPr>
          <p:cNvPr id="3" name="Arrow: Right 2">
            <a:extLst>
              <a:ext uri="{FF2B5EF4-FFF2-40B4-BE49-F238E27FC236}">
                <a16:creationId xmlns:a16="http://schemas.microsoft.com/office/drawing/2014/main" id="{F8085563-B6EC-4EA4-AD96-BFC6EB7B249C}"/>
              </a:ext>
            </a:extLst>
          </p:cNvPr>
          <p:cNvSpPr/>
          <p:nvPr/>
        </p:nvSpPr>
        <p:spPr>
          <a:xfrm rot="10800000">
            <a:off x="3780299" y="4965747"/>
            <a:ext cx="1200629" cy="595718"/>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96672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 screen with text&#10;&#10;Description automatically generated">
            <a:extLst>
              <a:ext uri="{FF2B5EF4-FFF2-40B4-BE49-F238E27FC236}">
                <a16:creationId xmlns:a16="http://schemas.microsoft.com/office/drawing/2014/main" id="{D7717DBF-341B-4923-9B39-6DF33DC2791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0400" y="2321907"/>
            <a:ext cx="10791825" cy="3490913"/>
          </a:xfrm>
          <a:prstGeom prst="rect">
            <a:avLst/>
          </a:prstGeom>
        </p:spPr>
      </p:pic>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Event Preparation – Microsoft Team Creation</a:t>
            </a:r>
          </a:p>
        </p:txBody>
      </p:sp>
      <p:sp>
        <p:nvSpPr>
          <p:cNvPr id="4" name="Rectangle 3">
            <a:extLst>
              <a:ext uri="{FF2B5EF4-FFF2-40B4-BE49-F238E27FC236}">
                <a16:creationId xmlns:a16="http://schemas.microsoft.com/office/drawing/2014/main" id="{51EFE816-76FB-4F6E-8563-9FEEBFB64488}"/>
              </a:ext>
            </a:extLst>
          </p:cNvPr>
          <p:cNvSpPr/>
          <p:nvPr/>
        </p:nvSpPr>
        <p:spPr>
          <a:xfrm>
            <a:off x="6282629" y="4475026"/>
            <a:ext cx="3677264" cy="2172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Upload any files, resources, or code samples needed</a:t>
            </a:r>
            <a:r>
              <a:rPr kumimoji="0" lang="en-US" sz="2400" b="0" i="0" u="none" strike="noStrike" kern="1200" cap="none" spc="0" normalizeH="0" noProof="0" dirty="0">
                <a:ln>
                  <a:noFill/>
                </a:ln>
                <a:solidFill>
                  <a:prstClr val="white"/>
                </a:solidFill>
                <a:effectLst/>
                <a:uLnTx/>
                <a:uFillTx/>
                <a:latin typeface="Calibri" panose="020F0502020204030204"/>
                <a:ea typeface="+mn-ea"/>
                <a:cs typeface="+mn-cs"/>
              </a:rPr>
              <a:t> by the students</a:t>
            </a: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 here!</a:t>
            </a:r>
          </a:p>
        </p:txBody>
      </p:sp>
      <p:sp>
        <p:nvSpPr>
          <p:cNvPr id="6" name="Arrow: Right 5">
            <a:extLst>
              <a:ext uri="{FF2B5EF4-FFF2-40B4-BE49-F238E27FC236}">
                <a16:creationId xmlns:a16="http://schemas.microsoft.com/office/drawing/2014/main" id="{F85CB3F8-2B84-44FC-883F-C6535FF203E2}"/>
              </a:ext>
            </a:extLst>
          </p:cNvPr>
          <p:cNvSpPr/>
          <p:nvPr/>
        </p:nvSpPr>
        <p:spPr>
          <a:xfrm rot="13956697">
            <a:off x="5736314" y="3451287"/>
            <a:ext cx="1200629" cy="595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98857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a16="http://schemas.microsoft.com/office/drawing/2014/main" id="{9F5E0F9A-B3FA-46C6-820B-A55417981F1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95325" y="2305973"/>
            <a:ext cx="10796588" cy="3490913"/>
          </a:xfrm>
          <a:prstGeom prst="rect">
            <a:avLst/>
          </a:prstGeom>
        </p:spPr>
      </p:pic>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Event Preparation – Microsoft Team Creation</a:t>
            </a:r>
          </a:p>
        </p:txBody>
      </p:sp>
      <p:sp>
        <p:nvSpPr>
          <p:cNvPr id="6" name="Rectangle 5">
            <a:extLst>
              <a:ext uri="{FF2B5EF4-FFF2-40B4-BE49-F238E27FC236}">
                <a16:creationId xmlns:a16="http://schemas.microsoft.com/office/drawing/2014/main" id="{05B3DAAA-9D2C-47F9-9EA9-574268597A33}"/>
              </a:ext>
            </a:extLst>
          </p:cNvPr>
          <p:cNvSpPr/>
          <p:nvPr/>
        </p:nvSpPr>
        <p:spPr>
          <a:xfrm>
            <a:off x="6359025" y="4587424"/>
            <a:ext cx="3677264" cy="21729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Pin a link to the Challenges (web</a:t>
            </a:r>
            <a:r>
              <a:rPr lang="en-US" sz="2400" dirty="0">
                <a:solidFill>
                  <a:prstClr val="white"/>
                </a:solidFill>
                <a:latin typeface="Calibri" panose="020F0502020204030204"/>
              </a:rPr>
              <a:t>site </a:t>
            </a:r>
            <a:r>
              <a:rPr kumimoji="0" lang="en-US" sz="2400" b="0" i="0" u="none" strike="noStrike" kern="1200" cap="none" spc="0" normalizeH="0" noProof="0" dirty="0">
                <a:ln>
                  <a:noFill/>
                </a:ln>
                <a:solidFill>
                  <a:prstClr val="white"/>
                </a:solidFill>
                <a:effectLst/>
                <a:uLnTx/>
                <a:uFillTx/>
                <a:latin typeface="Calibri" panose="020F0502020204030204"/>
                <a:ea typeface="+mn-ea"/>
                <a:cs typeface="+mn-cs"/>
              </a:rPr>
              <a:t>or PDF/Word document) here</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Arrow: Right 6">
            <a:extLst>
              <a:ext uri="{FF2B5EF4-FFF2-40B4-BE49-F238E27FC236}">
                <a16:creationId xmlns:a16="http://schemas.microsoft.com/office/drawing/2014/main" id="{ABB632A8-4AB7-4268-A73C-6F445DDDCA5C}"/>
              </a:ext>
            </a:extLst>
          </p:cNvPr>
          <p:cNvSpPr/>
          <p:nvPr/>
        </p:nvSpPr>
        <p:spPr>
          <a:xfrm rot="14366680">
            <a:off x="6269147" y="3592012"/>
            <a:ext cx="1330074" cy="550605"/>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01622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ell phone&#10;&#10;Description automatically generated">
            <a:extLst>
              <a:ext uri="{FF2B5EF4-FFF2-40B4-BE49-F238E27FC236}">
                <a16:creationId xmlns:a16="http://schemas.microsoft.com/office/drawing/2014/main" id="{1B3F03CF-70F4-4E47-A448-F31AAAA9AAC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04850" y="2310736"/>
            <a:ext cx="10782300" cy="3505200"/>
          </a:xfrm>
          <a:prstGeom prst="rect">
            <a:avLst/>
          </a:prstGeom>
        </p:spPr>
      </p:pic>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Event Preparation – Microsoft Team Creation</a:t>
            </a:r>
          </a:p>
        </p:txBody>
      </p:sp>
      <p:sp>
        <p:nvSpPr>
          <p:cNvPr id="8" name="Rectangle 7">
            <a:extLst>
              <a:ext uri="{FF2B5EF4-FFF2-40B4-BE49-F238E27FC236}">
                <a16:creationId xmlns:a16="http://schemas.microsoft.com/office/drawing/2014/main" id="{1D06E299-E9D5-4B6E-A9BC-6F64D9D38593}"/>
              </a:ext>
            </a:extLst>
          </p:cNvPr>
          <p:cNvSpPr/>
          <p:nvPr/>
        </p:nvSpPr>
        <p:spPr>
          <a:xfrm>
            <a:off x="7932794" y="4520068"/>
            <a:ext cx="3677264" cy="217292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prstClr val="white"/>
                </a:solidFill>
                <a:latin typeface="Calibri" panose="020F0502020204030204"/>
              </a:rPr>
              <a:t>Attendees s</a:t>
            </a: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hare tips, tricks, gotchas (how they solved them), code snippets, and links they learn along the way here with everyone</a:t>
            </a:r>
          </a:p>
        </p:txBody>
      </p:sp>
      <p:sp>
        <p:nvSpPr>
          <p:cNvPr id="9" name="Arrow: Right 8">
            <a:extLst>
              <a:ext uri="{FF2B5EF4-FFF2-40B4-BE49-F238E27FC236}">
                <a16:creationId xmlns:a16="http://schemas.microsoft.com/office/drawing/2014/main" id="{B6CDE635-79B5-4325-89A3-B86F0059D43C}"/>
              </a:ext>
            </a:extLst>
          </p:cNvPr>
          <p:cNvSpPr/>
          <p:nvPr/>
        </p:nvSpPr>
        <p:spPr>
          <a:xfrm rot="13961495">
            <a:off x="7107695" y="3568397"/>
            <a:ext cx="1460308" cy="461884"/>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29332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Event Preparation – Getting People To Your Event</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p:txBody>
          <a:bodyPr/>
          <a:lstStyle/>
          <a:p>
            <a:r>
              <a:rPr lang="en-US" dirty="0"/>
              <a:t>Set up online registration</a:t>
            </a:r>
          </a:p>
          <a:p>
            <a:r>
              <a:rPr lang="en-US" dirty="0"/>
              <a:t>Add attendees to the team</a:t>
            </a:r>
          </a:p>
          <a:p>
            <a:r>
              <a:rPr lang="en-US" dirty="0"/>
              <a:t>Create a calendar invite</a:t>
            </a:r>
          </a:p>
          <a:p>
            <a:r>
              <a:rPr lang="en-US" dirty="0"/>
              <a:t>Automate with Microsoft Forms &amp; Power Automate</a:t>
            </a:r>
          </a:p>
          <a:p>
            <a:endParaRPr lang="en-US" dirty="0"/>
          </a:p>
        </p:txBody>
      </p:sp>
    </p:spTree>
    <p:extLst>
      <p:ext uri="{BB962C8B-B14F-4D97-AF65-F5344CB8AC3E}">
        <p14:creationId xmlns:p14="http://schemas.microsoft.com/office/powerpoint/2010/main" val="2662970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1EE88831-7351-4291-AF9B-B544D4B10FE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469224" y="1690688"/>
            <a:ext cx="5618779" cy="4896724"/>
          </a:xfrm>
          <a:prstGeom prst="rect">
            <a:avLst/>
          </a:prstGeom>
        </p:spPr>
      </p:pic>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Add attendees to the event team</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a:xfrm>
            <a:off x="838200" y="1825625"/>
            <a:ext cx="5475514" cy="4351338"/>
          </a:xfrm>
        </p:spPr>
        <p:txBody>
          <a:bodyPr anchor="ctr">
            <a:normAutofit/>
          </a:bodyPr>
          <a:lstStyle/>
          <a:p>
            <a:r>
              <a:rPr lang="en-US" dirty="0"/>
              <a:t>Internal – Generate a Join Code</a:t>
            </a:r>
          </a:p>
          <a:p>
            <a:r>
              <a:rPr lang="en-US" dirty="0"/>
              <a:t>External</a:t>
            </a:r>
          </a:p>
          <a:p>
            <a:pPr lvl="1"/>
            <a:r>
              <a:rPr lang="en-US" dirty="0"/>
              <a:t>Must add each attendee manually through Teams Admin UI</a:t>
            </a:r>
          </a:p>
          <a:p>
            <a:pPr lvl="1"/>
            <a:r>
              <a:rPr lang="en-US" dirty="0"/>
              <a:t>Must be added before the event in order to access the kick-off meeting!</a:t>
            </a:r>
          </a:p>
          <a:p>
            <a:r>
              <a:rPr lang="en-US" dirty="0"/>
              <a:t>Get a link to the General channel</a:t>
            </a:r>
          </a:p>
        </p:txBody>
      </p:sp>
      <p:pic>
        <p:nvPicPr>
          <p:cNvPr id="11" name="Picture 10" descr="A screenshot of a cell phone&#10;&#10;Description automatically generated">
            <a:extLst>
              <a:ext uri="{FF2B5EF4-FFF2-40B4-BE49-F238E27FC236}">
                <a16:creationId xmlns:a16="http://schemas.microsoft.com/office/drawing/2014/main" id="{5BACC172-2FD5-4AED-812A-7C13596700B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215841" y="1913951"/>
            <a:ext cx="5976159" cy="3804444"/>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7661FB97-A0E6-4DF8-A57E-AC655B436F2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581600" y="1860482"/>
            <a:ext cx="5976160" cy="3911381"/>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930D5D81-23B2-4245-BDBE-DB542EC19BCC}"/>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215840" y="1849237"/>
            <a:ext cx="5976160" cy="4257675"/>
          </a:xfrm>
          <a:prstGeom prst="rect">
            <a:avLst/>
          </a:prstGeom>
        </p:spPr>
      </p:pic>
      <p:sp>
        <p:nvSpPr>
          <p:cNvPr id="9" name="Arrow: Right 8">
            <a:extLst>
              <a:ext uri="{FF2B5EF4-FFF2-40B4-BE49-F238E27FC236}">
                <a16:creationId xmlns:a16="http://schemas.microsoft.com/office/drawing/2014/main" id="{85F8CB27-4C4E-4757-9783-658276CA9517}"/>
              </a:ext>
            </a:extLst>
          </p:cNvPr>
          <p:cNvSpPr/>
          <p:nvPr/>
        </p:nvSpPr>
        <p:spPr>
          <a:xfrm rot="10800000">
            <a:off x="10665822" y="5237027"/>
            <a:ext cx="1278915" cy="481367"/>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1727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13"/>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100" dirty="0">
                <a:solidFill>
                  <a:srgbClr val="FFC000"/>
                </a:solidFill>
                <a:latin typeface="Segoe UI" panose="020B0502040204020203" pitchFamily="34" charset="0"/>
                <a:cs typeface="Segoe UI" panose="020B0502040204020203" pitchFamily="34" charset="0"/>
              </a:rPr>
              <a:t>Create Outlook Calendar invite</a:t>
            </a:r>
            <a:endParaRPr lang="en-US" sz="3600" dirty="0">
              <a:solidFill>
                <a:srgbClr val="FFC000"/>
              </a:solidFill>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a:xfrm>
            <a:off x="838199" y="1825625"/>
            <a:ext cx="5954487" cy="4351338"/>
          </a:xfrm>
        </p:spPr>
        <p:txBody>
          <a:bodyPr>
            <a:normAutofit fontScale="92500" lnSpcReduction="10000"/>
          </a:bodyPr>
          <a:lstStyle/>
          <a:p>
            <a:r>
              <a:rPr lang="en-US" dirty="0"/>
              <a:t>Provide link to Join Code</a:t>
            </a:r>
          </a:p>
          <a:p>
            <a:r>
              <a:rPr lang="en-US" dirty="0"/>
              <a:t>Provide link to the General Channel with instructions to join the kick-off meeting</a:t>
            </a:r>
          </a:p>
          <a:p>
            <a:r>
              <a:rPr lang="en-US" dirty="0"/>
              <a:t>Provide instructions to make arrangements for others to cover their business.</a:t>
            </a:r>
          </a:p>
          <a:p>
            <a:r>
              <a:rPr lang="en-US" dirty="0"/>
              <a:t>Provide instructions to put on their OOF messages.</a:t>
            </a:r>
          </a:p>
          <a:p>
            <a:pPr marL="0" indent="0">
              <a:buNone/>
            </a:pPr>
            <a:endParaRPr lang="en-US" dirty="0"/>
          </a:p>
          <a:p>
            <a:pPr marL="0" indent="0">
              <a:buNone/>
            </a:pPr>
            <a:r>
              <a:rPr lang="en-US" b="1" dirty="0"/>
              <a:t>Tip:</a:t>
            </a:r>
            <a:r>
              <a:rPr lang="en-US" dirty="0"/>
              <a:t> Use the WTH calendar invite template:</a:t>
            </a:r>
            <a:br>
              <a:rPr lang="en-US" dirty="0"/>
            </a:br>
            <a:r>
              <a:rPr lang="en-US" sz="2600" dirty="0">
                <a:hlinkClick r:id="rId2"/>
              </a:rPr>
              <a:t>https://aka.ms/WTHCalendarInviteTemplate</a:t>
            </a:r>
            <a:r>
              <a:rPr lang="en-US" sz="2600" dirty="0"/>
              <a:t> </a:t>
            </a:r>
            <a:endParaRPr lang="en-US" dirty="0"/>
          </a:p>
        </p:txBody>
      </p:sp>
      <p:pic>
        <p:nvPicPr>
          <p:cNvPr id="5" name="Picture 4" descr="A screenshot of a social media post&#10;&#10;Description automatically generated">
            <a:extLst>
              <a:ext uri="{FF2B5EF4-FFF2-40B4-BE49-F238E27FC236}">
                <a16:creationId xmlns:a16="http://schemas.microsoft.com/office/drawing/2014/main" id="{748C3D9E-6A18-4873-8700-BA21EDD502F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92686" y="516293"/>
            <a:ext cx="5423758" cy="6211078"/>
          </a:xfrm>
          <a:prstGeom prst="rect">
            <a:avLst/>
          </a:prstGeom>
        </p:spPr>
      </p:pic>
    </p:spTree>
    <p:extLst>
      <p:ext uri="{BB962C8B-B14F-4D97-AF65-F5344CB8AC3E}">
        <p14:creationId xmlns:p14="http://schemas.microsoft.com/office/powerpoint/2010/main" val="5178671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100" dirty="0">
                <a:solidFill>
                  <a:srgbClr val="FFC000"/>
                </a:solidFill>
                <a:latin typeface="Segoe UI" panose="020B0502040204020203" pitchFamily="34" charset="0"/>
                <a:cs typeface="Segoe UI" panose="020B0502040204020203" pitchFamily="34" charset="0"/>
              </a:rPr>
              <a:t>Create Outlook Calendar invite</a:t>
            </a:r>
            <a:endParaRPr lang="en-US" sz="3600" dirty="0">
              <a:solidFill>
                <a:srgbClr val="FFC000"/>
              </a:solidFill>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a:xfrm>
            <a:off x="838199" y="1825625"/>
            <a:ext cx="5954487" cy="4351338"/>
          </a:xfrm>
        </p:spPr>
        <p:txBody>
          <a:bodyPr>
            <a:normAutofit lnSpcReduction="10000"/>
          </a:bodyPr>
          <a:lstStyle/>
          <a:p>
            <a:pPr marL="0" indent="0">
              <a:buNone/>
            </a:pPr>
            <a:r>
              <a:rPr lang="en-US" b="1" dirty="0"/>
              <a:t>Note: </a:t>
            </a:r>
            <a:r>
              <a:rPr lang="en-US" dirty="0"/>
              <a:t>When you create a calendar invite, you should NOT enable it as a Teams meeting in Outlook. </a:t>
            </a:r>
          </a:p>
          <a:p>
            <a:pPr marL="0" indent="0">
              <a:buNone/>
            </a:pPr>
            <a:r>
              <a:rPr lang="en-US" dirty="0"/>
              <a:t>If you do this, Outlook and Teams will put a "Join Teams Meeting" or "Join" button in their respective calendar interfaces. </a:t>
            </a:r>
          </a:p>
          <a:p>
            <a:pPr marL="0" indent="0">
              <a:buNone/>
            </a:pPr>
            <a:r>
              <a:rPr lang="en-US" dirty="0"/>
              <a:t>If attendees click that button, they will end up in a private meeting instead of the Channel meeting in the General channel.</a:t>
            </a:r>
          </a:p>
        </p:txBody>
      </p:sp>
      <p:pic>
        <p:nvPicPr>
          <p:cNvPr id="6" name="Picture 5" descr="A screenshot of a social media post&#10;&#10;Description automatically generated">
            <a:extLst>
              <a:ext uri="{FF2B5EF4-FFF2-40B4-BE49-F238E27FC236}">
                <a16:creationId xmlns:a16="http://schemas.microsoft.com/office/drawing/2014/main" id="{94A8D13E-8025-4B67-AE30-27A991A517B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893908" y="1320379"/>
            <a:ext cx="5298092" cy="4856584"/>
          </a:xfrm>
          <a:prstGeom prst="rect">
            <a:avLst/>
          </a:prstGeom>
        </p:spPr>
      </p:pic>
      <p:sp>
        <p:nvSpPr>
          <p:cNvPr id="8" name="Arrow: Right 7">
            <a:extLst>
              <a:ext uri="{FF2B5EF4-FFF2-40B4-BE49-F238E27FC236}">
                <a16:creationId xmlns:a16="http://schemas.microsoft.com/office/drawing/2014/main" id="{2D528BA9-F2D9-420B-8766-CC8BD9FB87CE}"/>
              </a:ext>
            </a:extLst>
          </p:cNvPr>
          <p:cNvSpPr/>
          <p:nvPr/>
        </p:nvSpPr>
        <p:spPr>
          <a:xfrm rot="3764869">
            <a:off x="10740617" y="2780982"/>
            <a:ext cx="1125103" cy="481367"/>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18713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Automate Internal Registration with Forms &amp; Flow</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a:xfrm>
            <a:off x="713792" y="1819405"/>
            <a:ext cx="5033865" cy="4351338"/>
          </a:xfrm>
        </p:spPr>
        <p:txBody>
          <a:bodyPr/>
          <a:lstStyle/>
          <a:p>
            <a:r>
              <a:rPr lang="en-US" dirty="0"/>
              <a:t>Create Outlook calendar invite</a:t>
            </a:r>
          </a:p>
          <a:p>
            <a:r>
              <a:rPr lang="en-US" dirty="0"/>
              <a:t>Create Registration form in MS Forms</a:t>
            </a:r>
          </a:p>
          <a:p>
            <a:r>
              <a:rPr lang="en-US" dirty="0"/>
              <a:t>Use Power Automate to add registered attendees to the calendar invite</a:t>
            </a:r>
          </a:p>
          <a:p>
            <a:endParaRPr lang="en-US" dirty="0"/>
          </a:p>
        </p:txBody>
      </p:sp>
      <p:pic>
        <p:nvPicPr>
          <p:cNvPr id="5" name="Picture 4" descr="A screenshot of a cell phone&#10;&#10;Description automatically generated">
            <a:extLst>
              <a:ext uri="{FF2B5EF4-FFF2-40B4-BE49-F238E27FC236}">
                <a16:creationId xmlns:a16="http://schemas.microsoft.com/office/drawing/2014/main" id="{B3B1EB0C-C838-4652-BF49-948D5A7B314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096000" y="1690688"/>
            <a:ext cx="5828522" cy="5167312"/>
          </a:xfrm>
          <a:prstGeom prst="rect">
            <a:avLst/>
          </a:prstGeom>
        </p:spPr>
      </p:pic>
      <p:pic>
        <p:nvPicPr>
          <p:cNvPr id="7" name="Picture 6" descr="A screenshot of a social media post&#10;&#10;Description automatically generated">
            <a:extLst>
              <a:ext uri="{FF2B5EF4-FFF2-40B4-BE49-F238E27FC236}">
                <a16:creationId xmlns:a16="http://schemas.microsoft.com/office/drawing/2014/main" id="{AD1A0C66-D5C7-4912-8988-402C4E47DCC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10377" y="1690688"/>
            <a:ext cx="5022259" cy="5118132"/>
          </a:xfrm>
          <a:prstGeom prst="rect">
            <a:avLst/>
          </a:prstGeom>
        </p:spPr>
      </p:pic>
    </p:spTree>
    <p:extLst>
      <p:ext uri="{BB962C8B-B14F-4D97-AF65-F5344CB8AC3E}">
        <p14:creationId xmlns:p14="http://schemas.microsoft.com/office/powerpoint/2010/main" val="1143148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 email&#10;&#10;Description automatically generated">
            <a:extLst>
              <a:ext uri="{FF2B5EF4-FFF2-40B4-BE49-F238E27FC236}">
                <a16:creationId xmlns:a16="http://schemas.microsoft.com/office/drawing/2014/main" id="{B4214C75-3C94-4230-89B8-4A60144E6B5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80745" y="2040265"/>
            <a:ext cx="4469312" cy="4351338"/>
          </a:xfrm>
        </p:spPr>
      </p:pic>
      <p:pic>
        <p:nvPicPr>
          <p:cNvPr id="7" name="Picture 6" descr="Text&#10;&#10;Description automatically generated">
            <a:extLst>
              <a:ext uri="{FF2B5EF4-FFF2-40B4-BE49-F238E27FC236}">
                <a16:creationId xmlns:a16="http://schemas.microsoft.com/office/drawing/2014/main" id="{AF2A6649-A8A9-46B7-BC1F-BE7BED1C4B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8777" y="2040264"/>
            <a:ext cx="4460738" cy="4351339"/>
          </a:xfrm>
          <a:prstGeom prst="rect">
            <a:avLst/>
          </a:prstGeom>
        </p:spPr>
      </p:pic>
      <p:sp>
        <p:nvSpPr>
          <p:cNvPr id="8" name="TextBox 7">
            <a:extLst>
              <a:ext uri="{FF2B5EF4-FFF2-40B4-BE49-F238E27FC236}">
                <a16:creationId xmlns:a16="http://schemas.microsoft.com/office/drawing/2014/main" id="{E5507AEB-D664-4393-AA9B-A8C5E4C0BB6C}"/>
              </a:ext>
            </a:extLst>
          </p:cNvPr>
          <p:cNvSpPr txBox="1"/>
          <p:nvPr/>
        </p:nvSpPr>
        <p:spPr>
          <a:xfrm>
            <a:off x="6680745" y="1510230"/>
            <a:ext cx="446931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hlinkClick r:id="rId5"/>
              </a:rPr>
              <a:t>https://aka.ms/wthrepo</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0" name="TextBox 9">
            <a:extLst>
              <a:ext uri="{FF2B5EF4-FFF2-40B4-BE49-F238E27FC236}">
                <a16:creationId xmlns:a16="http://schemas.microsoft.com/office/drawing/2014/main" id="{2F07A807-5DB1-47B4-95FA-351D103F0EBC}"/>
              </a:ext>
            </a:extLst>
          </p:cNvPr>
          <p:cNvSpPr txBox="1"/>
          <p:nvPr/>
        </p:nvSpPr>
        <p:spPr>
          <a:xfrm>
            <a:off x="1238777" y="1510231"/>
            <a:ext cx="446931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hlinkClick r:id="rId6"/>
              </a:rPr>
              <a:t>https://aka.ms/wthhome</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1" name="Title 1">
            <a:extLst>
              <a:ext uri="{FF2B5EF4-FFF2-40B4-BE49-F238E27FC236}">
                <a16:creationId xmlns:a16="http://schemas.microsoft.com/office/drawing/2014/main" id="{AA4BA274-F5F0-4708-A9EB-F5C571845F30}"/>
              </a:ext>
            </a:extLst>
          </p:cNvPr>
          <p:cNvSpPr txBox="1">
            <a:spLocks/>
          </p:cNvSpPr>
          <p:nvPr/>
        </p:nvSpPr>
        <p:spPr>
          <a:xfrm>
            <a:off x="625883" y="271338"/>
            <a:ext cx="10515600" cy="10267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0" normalizeH="0" baseline="0" noProof="0" dirty="0">
                <a:ln>
                  <a:noFill/>
                </a:ln>
                <a:solidFill>
                  <a:srgbClr val="002060"/>
                </a:solidFill>
                <a:effectLst/>
                <a:uLnTx/>
                <a:uFillTx/>
                <a:latin typeface="Segoe UI" panose="020B0502040204020203" pitchFamily="34" charset="0"/>
                <a:ea typeface="+mj-ea"/>
                <a:cs typeface="Segoe UI" panose="020B0502040204020203" pitchFamily="34" charset="0"/>
              </a:rPr>
              <a:t>Separation of Concerns</a:t>
            </a:r>
            <a:endParaRPr kumimoji="0" lang="en-US" sz="2800" b="1" i="0" u="none" strike="noStrike" kern="1200" cap="none" spc="0" normalizeH="0" baseline="0" noProof="0" dirty="0">
              <a:ln>
                <a:noFill/>
              </a:ln>
              <a:solidFill>
                <a:srgbClr val="FFC000"/>
              </a:solidFill>
              <a:effectLst/>
              <a:uLnTx/>
              <a:uFillTx/>
              <a:latin typeface="Segoe UI" panose="020B0502040204020203" pitchFamily="34" charset="0"/>
              <a:ea typeface="+mj-ea"/>
              <a:cs typeface="Segoe UI" panose="020B0502040204020203" pitchFamily="34" charset="0"/>
            </a:endParaRPr>
          </a:p>
        </p:txBody>
      </p:sp>
      <p:pic>
        <p:nvPicPr>
          <p:cNvPr id="12" name="Picture 11" descr="A sign in the dark&#10;&#10;Description automatically generated">
            <a:extLst>
              <a:ext uri="{FF2B5EF4-FFF2-40B4-BE49-F238E27FC236}">
                <a16:creationId xmlns:a16="http://schemas.microsoft.com/office/drawing/2014/main" id="{EF7D6F82-5911-481F-9582-E19EB204FF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95802" y="-171593"/>
            <a:ext cx="3623478" cy="1705259"/>
          </a:xfrm>
          <a:prstGeom prst="rect">
            <a:avLst/>
          </a:prstGeom>
        </p:spPr>
      </p:pic>
    </p:spTree>
    <p:extLst>
      <p:ext uri="{BB962C8B-B14F-4D97-AF65-F5344CB8AC3E}">
        <p14:creationId xmlns:p14="http://schemas.microsoft.com/office/powerpoint/2010/main" val="1242748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How to Host a Hack – Event Day</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p:txBody>
          <a:bodyPr>
            <a:normAutofit/>
          </a:bodyPr>
          <a:lstStyle/>
          <a:p>
            <a:r>
              <a:rPr lang="en-US" sz="3600" dirty="0"/>
              <a:t>Kick-Off Meeting</a:t>
            </a:r>
          </a:p>
          <a:p>
            <a:r>
              <a:rPr lang="en-US" sz="3600" dirty="0"/>
              <a:t>Hacking</a:t>
            </a:r>
          </a:p>
          <a:p>
            <a:r>
              <a:rPr lang="en-US" sz="3600" dirty="0"/>
              <a:t>Stand Ups</a:t>
            </a:r>
          </a:p>
          <a:p>
            <a:r>
              <a:rPr lang="en-US" sz="3600" dirty="0"/>
              <a:t>Virtual Event Tips</a:t>
            </a:r>
          </a:p>
        </p:txBody>
      </p:sp>
    </p:spTree>
    <p:extLst>
      <p:ext uri="{BB962C8B-B14F-4D97-AF65-F5344CB8AC3E}">
        <p14:creationId xmlns:p14="http://schemas.microsoft.com/office/powerpoint/2010/main" val="1883053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Kick-Off Meeting – Getting There In-Person</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a:xfrm>
            <a:off x="838200" y="1825625"/>
            <a:ext cx="10737980" cy="4351338"/>
          </a:xfrm>
        </p:spPr>
        <p:txBody>
          <a:bodyPr>
            <a:normAutofit/>
          </a:bodyPr>
          <a:lstStyle/>
          <a:p>
            <a:r>
              <a:rPr lang="en-US" dirty="0"/>
              <a:t>Display the Join Code for the event team on a projector or a whiteboard in the room.  </a:t>
            </a:r>
          </a:p>
          <a:p>
            <a:r>
              <a:rPr lang="en-US" dirty="0"/>
              <a:t>Have the attendees join the team</a:t>
            </a:r>
          </a:p>
        </p:txBody>
      </p:sp>
      <p:pic>
        <p:nvPicPr>
          <p:cNvPr id="9" name="Picture 8" descr="A screenshot of a cell phone&#10;&#10;Description automatically generated">
            <a:extLst>
              <a:ext uri="{FF2B5EF4-FFF2-40B4-BE49-F238E27FC236}">
                <a16:creationId xmlns:a16="http://schemas.microsoft.com/office/drawing/2014/main" id="{4FBD0643-6F53-4BF4-9401-779FD8D0DC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62660" y="3266817"/>
            <a:ext cx="8666679" cy="3524637"/>
          </a:xfrm>
          <a:prstGeom prst="rect">
            <a:avLst/>
          </a:prstGeom>
        </p:spPr>
      </p:pic>
    </p:spTree>
    <p:extLst>
      <p:ext uri="{BB962C8B-B14F-4D97-AF65-F5344CB8AC3E}">
        <p14:creationId xmlns:p14="http://schemas.microsoft.com/office/powerpoint/2010/main" val="28079361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Kick-Off Meeting – Getting There Virtually</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a:xfrm>
            <a:off x="838200" y="1825625"/>
            <a:ext cx="5320004" cy="4351338"/>
          </a:xfrm>
        </p:spPr>
        <p:txBody>
          <a:bodyPr>
            <a:normAutofit/>
          </a:bodyPr>
          <a:lstStyle/>
          <a:p>
            <a:r>
              <a:rPr lang="en-US" dirty="0"/>
              <a:t>Lead coach starts Kick-Off Meeting in the General Channel</a:t>
            </a:r>
          </a:p>
          <a:p>
            <a:pPr marL="0" indent="0">
              <a:buNone/>
            </a:pPr>
            <a:r>
              <a:rPr lang="en-US" b="1" dirty="0"/>
              <a:t>Tip:</a:t>
            </a:r>
            <a:r>
              <a:rPr lang="en-US" dirty="0"/>
              <a:t> Be sure to name the meeting before you start it!</a:t>
            </a:r>
          </a:p>
          <a:p>
            <a:r>
              <a:rPr lang="en-US" dirty="0"/>
              <a:t>Attendees click the General Channel link and then the “Join” button in the channel</a:t>
            </a:r>
          </a:p>
          <a:p>
            <a:endParaRPr lang="en-US" dirty="0"/>
          </a:p>
        </p:txBody>
      </p:sp>
      <p:pic>
        <p:nvPicPr>
          <p:cNvPr id="5" name="Picture 4" descr="A picture containing screenshot&#10;&#10;Description automatically generated">
            <a:extLst>
              <a:ext uri="{FF2B5EF4-FFF2-40B4-BE49-F238E27FC236}">
                <a16:creationId xmlns:a16="http://schemas.microsoft.com/office/drawing/2014/main" id="{4B38EBB5-C06F-462F-9116-CFE4E7579DF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096000" y="2445933"/>
            <a:ext cx="5891696" cy="2113626"/>
          </a:xfrm>
          <a:prstGeom prst="rect">
            <a:avLst/>
          </a:prstGeom>
        </p:spPr>
      </p:pic>
      <p:pic>
        <p:nvPicPr>
          <p:cNvPr id="7" name="Picture 6" descr="A screen shot of a person&#10;&#10;Description automatically generated">
            <a:extLst>
              <a:ext uri="{FF2B5EF4-FFF2-40B4-BE49-F238E27FC236}">
                <a16:creationId xmlns:a16="http://schemas.microsoft.com/office/drawing/2014/main" id="{6456535D-A3B6-4B1B-BC2D-F08B3697C18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90276" y="1825625"/>
            <a:ext cx="5797420" cy="4491094"/>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6F476CEA-D8FE-43B6-83F5-CBE53073EB4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5999" y="1977231"/>
            <a:ext cx="6001907" cy="3117283"/>
          </a:xfrm>
          <a:prstGeom prst="rect">
            <a:avLst/>
          </a:prstGeom>
        </p:spPr>
      </p:pic>
    </p:spTree>
    <p:extLst>
      <p:ext uri="{BB962C8B-B14F-4D97-AF65-F5344CB8AC3E}">
        <p14:creationId xmlns:p14="http://schemas.microsoft.com/office/powerpoint/2010/main" val="906365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Kick-Off Meeting – Logistics &amp; Squad Formation</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a:xfrm>
            <a:off x="838200" y="1825625"/>
            <a:ext cx="10515600" cy="4790712"/>
          </a:xfrm>
        </p:spPr>
        <p:txBody>
          <a:bodyPr>
            <a:normAutofit lnSpcReduction="10000"/>
          </a:bodyPr>
          <a:lstStyle/>
          <a:p>
            <a:r>
              <a:rPr lang="en-US" dirty="0"/>
              <a:t>Welcomes, Intros, &amp; Logistics</a:t>
            </a:r>
          </a:p>
          <a:p>
            <a:r>
              <a:rPr lang="en-US" dirty="0"/>
              <a:t>Squad Formation</a:t>
            </a:r>
          </a:p>
          <a:p>
            <a:pPr lvl="1"/>
            <a:r>
              <a:rPr lang="en-US" b="1" i="0" dirty="0">
                <a:solidFill>
                  <a:srgbClr val="24292E"/>
                </a:solidFill>
                <a:effectLst/>
                <a:cs typeface="Segoe UI" panose="020B0502040204020203" pitchFamily="34" charset="0"/>
              </a:rPr>
              <a:t>By Table</a:t>
            </a:r>
            <a:r>
              <a:rPr lang="en-US" b="0" i="0" dirty="0">
                <a:solidFill>
                  <a:srgbClr val="24292E"/>
                </a:solidFill>
                <a:effectLst/>
                <a:cs typeface="Segoe UI" panose="020B0502040204020203" pitchFamily="34" charset="0"/>
              </a:rPr>
              <a:t> - In-person event only</a:t>
            </a:r>
          </a:p>
          <a:p>
            <a:pPr lvl="1"/>
            <a:r>
              <a:rPr lang="en-US" b="1" i="0" dirty="0">
                <a:solidFill>
                  <a:srgbClr val="24292E"/>
                </a:solidFill>
                <a:effectLst/>
                <a:cs typeface="Segoe UI" panose="020B0502040204020203" pitchFamily="34" charset="0"/>
              </a:rPr>
              <a:t>Load balanced by skill level </a:t>
            </a:r>
            <a:r>
              <a:rPr lang="en-US" b="0" i="0" dirty="0">
                <a:solidFill>
                  <a:srgbClr val="24292E"/>
                </a:solidFill>
                <a:effectLst/>
                <a:cs typeface="Segoe UI" panose="020B0502040204020203" pitchFamily="34" charset="0"/>
              </a:rPr>
              <a:t>- Encourage a mix of experts and novices so that there is shared learning. Experts are encouraged to help novices.</a:t>
            </a:r>
          </a:p>
          <a:p>
            <a:pPr lvl="1"/>
            <a:r>
              <a:rPr lang="en-US" b="1" i="0" dirty="0">
                <a:solidFill>
                  <a:srgbClr val="24292E"/>
                </a:solidFill>
                <a:effectLst/>
                <a:cs typeface="Segoe UI" panose="020B0502040204020203" pitchFamily="34" charset="0"/>
              </a:rPr>
              <a:t>Segregated by skill level </a:t>
            </a:r>
            <a:r>
              <a:rPr lang="en-US" b="0" i="0" dirty="0">
                <a:solidFill>
                  <a:srgbClr val="24292E"/>
                </a:solidFill>
                <a:effectLst/>
                <a:cs typeface="Segoe UI" panose="020B0502040204020203" pitchFamily="34" charset="0"/>
              </a:rPr>
              <a:t>- Enables advanced participants to progress at a faster pace or take on additional challenges, while allowing novices to move at a less stressful pace as they work together to learn.</a:t>
            </a:r>
          </a:p>
          <a:p>
            <a:pPr lvl="1"/>
            <a:r>
              <a:rPr lang="en-US" b="1" i="0" dirty="0">
                <a:solidFill>
                  <a:srgbClr val="24292E"/>
                </a:solidFill>
                <a:effectLst/>
                <a:cs typeface="Segoe UI" panose="020B0502040204020203" pitchFamily="34" charset="0"/>
              </a:rPr>
              <a:t>Play Dodgeball </a:t>
            </a:r>
            <a:r>
              <a:rPr lang="en-US" b="0" i="0" dirty="0">
                <a:solidFill>
                  <a:srgbClr val="24292E"/>
                </a:solidFill>
                <a:effectLst/>
                <a:cs typeface="Segoe UI" panose="020B0502040204020203" pitchFamily="34" charset="0"/>
              </a:rPr>
              <a:t>- Lead coach nominates a leader for each squad. Squad leaders then pick their squad members like in gym class at school.</a:t>
            </a:r>
          </a:p>
          <a:p>
            <a:pPr lvl="1"/>
            <a:r>
              <a:rPr lang="en-US" b="1" i="0" dirty="0" err="1">
                <a:solidFill>
                  <a:srgbClr val="24292E"/>
                </a:solidFill>
                <a:effectLst/>
                <a:cs typeface="Segoe UI" panose="020B0502040204020203" pitchFamily="34" charset="0"/>
              </a:rPr>
              <a:t>Timezone</a:t>
            </a:r>
            <a:r>
              <a:rPr lang="en-US" b="0" i="0" dirty="0">
                <a:solidFill>
                  <a:srgbClr val="24292E"/>
                </a:solidFill>
                <a:effectLst/>
                <a:cs typeface="Segoe UI" panose="020B0502040204020203" pitchFamily="34" charset="0"/>
              </a:rPr>
              <a:t> – Virtual event only - Form squads by </a:t>
            </a:r>
            <a:r>
              <a:rPr lang="en-US" b="0" i="0" dirty="0" err="1">
                <a:solidFill>
                  <a:srgbClr val="24292E"/>
                </a:solidFill>
                <a:effectLst/>
                <a:cs typeface="Segoe UI" panose="020B0502040204020203" pitchFamily="34" charset="0"/>
              </a:rPr>
              <a:t>timezone</a:t>
            </a:r>
            <a:r>
              <a:rPr lang="en-US" b="0" i="0" dirty="0">
                <a:solidFill>
                  <a:srgbClr val="24292E"/>
                </a:solidFill>
                <a:effectLst/>
                <a:cs typeface="Segoe UI" panose="020B0502040204020203" pitchFamily="34" charset="0"/>
              </a:rPr>
              <a:t>. This enables squads to take break times that align to their </a:t>
            </a:r>
            <a:r>
              <a:rPr lang="en-US" b="0" i="0" dirty="0" err="1">
                <a:solidFill>
                  <a:srgbClr val="24292E"/>
                </a:solidFill>
                <a:effectLst/>
                <a:cs typeface="Segoe UI" panose="020B0502040204020203" pitchFamily="34" charset="0"/>
              </a:rPr>
              <a:t>timezone</a:t>
            </a:r>
            <a:r>
              <a:rPr lang="en-US" b="0" i="0" dirty="0">
                <a:solidFill>
                  <a:srgbClr val="24292E"/>
                </a:solidFill>
                <a:effectLst/>
                <a:cs typeface="Segoe UI" panose="020B0502040204020203" pitchFamily="34" charset="0"/>
              </a:rPr>
              <a:t>.</a:t>
            </a:r>
          </a:p>
          <a:p>
            <a:pPr lvl="1"/>
            <a:r>
              <a:rPr lang="en-US" b="1" i="0" dirty="0">
                <a:solidFill>
                  <a:srgbClr val="24292E"/>
                </a:solidFill>
                <a:effectLst/>
                <a:cs typeface="Segoe UI" panose="020B0502040204020203" pitchFamily="34" charset="0"/>
              </a:rPr>
              <a:t>Random</a:t>
            </a:r>
            <a:endParaRPr lang="en-US" dirty="0"/>
          </a:p>
          <a:p>
            <a:endParaRPr lang="en-US" dirty="0"/>
          </a:p>
        </p:txBody>
      </p:sp>
    </p:spTree>
    <p:extLst>
      <p:ext uri="{BB962C8B-B14F-4D97-AF65-F5344CB8AC3E}">
        <p14:creationId xmlns:p14="http://schemas.microsoft.com/office/powerpoint/2010/main" val="5410846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Event Day – Hacking</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p:txBody>
          <a:bodyPr>
            <a:normAutofit/>
          </a:bodyPr>
          <a:lstStyle/>
          <a:p>
            <a:r>
              <a:rPr lang="en-US" dirty="0"/>
              <a:t>Lead Coach leads</a:t>
            </a:r>
          </a:p>
          <a:p>
            <a:r>
              <a:rPr lang="en-US" dirty="0"/>
              <a:t>Coaches coach</a:t>
            </a:r>
          </a:p>
          <a:p>
            <a:r>
              <a:rPr lang="en-US" dirty="0"/>
              <a:t>Attendees hack</a:t>
            </a:r>
          </a:p>
        </p:txBody>
      </p:sp>
    </p:spTree>
    <p:extLst>
      <p:ext uri="{BB962C8B-B14F-4D97-AF65-F5344CB8AC3E}">
        <p14:creationId xmlns:p14="http://schemas.microsoft.com/office/powerpoint/2010/main" val="16667993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349C46-E46A-477D-B803-E0A66ACE5CD7}"/>
              </a:ext>
            </a:extLst>
          </p:cNvPr>
          <p:cNvSpPr>
            <a:spLocks noGrp="1"/>
          </p:cNvSpPr>
          <p:nvPr>
            <p:ph idx="1"/>
          </p:nvPr>
        </p:nvSpPr>
        <p:spPr>
          <a:xfrm>
            <a:off x="838200" y="1825625"/>
            <a:ext cx="10515600" cy="4737100"/>
          </a:xfrm>
        </p:spPr>
        <p:txBody>
          <a:bodyPr>
            <a:normAutofit lnSpcReduction="10000"/>
          </a:bodyPr>
          <a:lstStyle/>
          <a:p>
            <a:r>
              <a:rPr lang="en-US" dirty="0"/>
              <a:t>Anchors the room and handle announcements, etc. </a:t>
            </a:r>
          </a:p>
          <a:p>
            <a:pPr lvl="1"/>
            <a:r>
              <a:rPr lang="en-US" dirty="0"/>
              <a:t>i.e.  The person with the skinny microphone!</a:t>
            </a:r>
          </a:p>
          <a:p>
            <a:r>
              <a:rPr lang="en-US" dirty="0"/>
              <a:t>Huddles the coaches if they need to share info during the event.</a:t>
            </a:r>
          </a:p>
          <a:p>
            <a:r>
              <a:rPr lang="en-US" dirty="0"/>
              <a:t>Presents any content to prep the attendees (event intro, logistics, mini-tech lectures, demos, </a:t>
            </a:r>
            <a:r>
              <a:rPr lang="en-US" dirty="0" err="1"/>
              <a:t>etc</a:t>
            </a:r>
            <a:r>
              <a:rPr lang="en-US" dirty="0"/>
              <a:t>)</a:t>
            </a:r>
          </a:p>
          <a:p>
            <a:r>
              <a:rPr lang="en-US" dirty="0"/>
              <a:t>Maintains list of unexpected blockers (and their solutions) that come up during the event.  These blockers should:</a:t>
            </a:r>
          </a:p>
          <a:p>
            <a:pPr lvl="1"/>
            <a:r>
              <a:rPr lang="en-US" dirty="0"/>
              <a:t>Be recorded live to the coach’s guide and used for future events</a:t>
            </a:r>
          </a:p>
          <a:p>
            <a:pPr lvl="1"/>
            <a:r>
              <a:rPr lang="en-US" dirty="0"/>
              <a:t>Communicated to the attendees in the room.</a:t>
            </a:r>
          </a:p>
          <a:p>
            <a:r>
              <a:rPr lang="en-US" dirty="0"/>
              <a:t>Responsible for squad formation</a:t>
            </a:r>
          </a:p>
          <a:p>
            <a:r>
              <a:rPr lang="en-US" dirty="0"/>
              <a:t>Constantly solicits feedback throughout the event!</a:t>
            </a:r>
          </a:p>
          <a:p>
            <a:endParaRPr lang="en-US" dirty="0"/>
          </a:p>
          <a:p>
            <a:endParaRPr lang="en-US" dirty="0"/>
          </a:p>
        </p:txBody>
      </p:sp>
      <p:sp>
        <p:nvSpPr>
          <p:cNvPr id="6" name="Title 1">
            <a:extLst>
              <a:ext uri="{FF2B5EF4-FFF2-40B4-BE49-F238E27FC236}">
                <a16:creationId xmlns:a16="http://schemas.microsoft.com/office/drawing/2014/main" id="{AE5700F4-6504-4D0B-8B5A-26D9973BD1CE}"/>
              </a:ext>
            </a:extLst>
          </p:cNvPr>
          <p:cNvSpPr>
            <a:spLocks noGrp="1"/>
          </p:cNvSpPr>
          <p:nvPr>
            <p:ph type="title"/>
          </p:nvPr>
        </p:nvSpPr>
        <p:spPr>
          <a:xfrm>
            <a:off x="838200" y="365125"/>
            <a:ext cx="10515600" cy="1325563"/>
          </a:xfrm>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Hacking – Lead Coach</a:t>
            </a:r>
          </a:p>
        </p:txBody>
      </p:sp>
    </p:spTree>
    <p:extLst>
      <p:ext uri="{BB962C8B-B14F-4D97-AF65-F5344CB8AC3E}">
        <p14:creationId xmlns:p14="http://schemas.microsoft.com/office/powerpoint/2010/main" val="7742764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D52C58-818E-43DD-927F-B177BFA6F84D}"/>
              </a:ext>
            </a:extLst>
          </p:cNvPr>
          <p:cNvSpPr>
            <a:spLocks noGrp="1"/>
          </p:cNvSpPr>
          <p:nvPr>
            <p:ph idx="1"/>
          </p:nvPr>
        </p:nvSpPr>
        <p:spPr>
          <a:xfrm>
            <a:off x="838200" y="1699083"/>
            <a:ext cx="10515600" cy="5068112"/>
          </a:xfrm>
        </p:spPr>
        <p:txBody>
          <a:bodyPr>
            <a:normAutofit fontScale="85000" lnSpcReduction="10000"/>
          </a:bodyPr>
          <a:lstStyle/>
          <a:p>
            <a:r>
              <a:rPr lang="en-US" dirty="0"/>
              <a:t>Keep the squads working as teams!</a:t>
            </a:r>
          </a:p>
          <a:p>
            <a:pPr lvl="1"/>
            <a:r>
              <a:rPr lang="en-US" dirty="0"/>
              <a:t>Encourage all to “learn from” and “share with” each other!</a:t>
            </a:r>
          </a:p>
          <a:p>
            <a:pPr lvl="1"/>
            <a:r>
              <a:rPr lang="en-US" dirty="0"/>
              <a:t>If you observe individuals racing ahead, encourage them to help those who are behind.</a:t>
            </a:r>
          </a:p>
          <a:p>
            <a:pPr lvl="1"/>
            <a:r>
              <a:rPr lang="en-US" dirty="0"/>
              <a:t>Encourage attendees to use their squad’s channel on MS Teams to collaborate/share info! </a:t>
            </a:r>
          </a:p>
          <a:p>
            <a:r>
              <a:rPr lang="en-US" dirty="0"/>
              <a:t>Unblock teams who get stuck </a:t>
            </a:r>
          </a:p>
          <a:p>
            <a:pPr lvl="1"/>
            <a:r>
              <a:rPr lang="en-US" dirty="0"/>
              <a:t>Encourage squad members to unblock each other first!</a:t>
            </a:r>
          </a:p>
          <a:p>
            <a:pPr lvl="1"/>
            <a:r>
              <a:rPr lang="en-US" dirty="0"/>
              <a:t>Provide hints, but not answers</a:t>
            </a:r>
          </a:p>
          <a:p>
            <a:pPr lvl="1"/>
            <a:r>
              <a:rPr lang="en-US" dirty="0"/>
              <a:t>If you observe individuals stuck for a while, help them get moving so they don’t lose interest.</a:t>
            </a:r>
          </a:p>
          <a:p>
            <a:r>
              <a:rPr lang="en-US" dirty="0"/>
              <a:t>Provide hints/pointers to the squads on how to solve problems &amp; where to find information.</a:t>
            </a:r>
          </a:p>
          <a:p>
            <a:pPr lvl="1"/>
            <a:r>
              <a:rPr lang="en-US" dirty="0"/>
              <a:t>Use the answers/solutions in the coach’s guide, but don’t share with the attendees</a:t>
            </a:r>
          </a:p>
          <a:p>
            <a:pPr lvl="1"/>
            <a:r>
              <a:rPr lang="en-US" dirty="0"/>
              <a:t>Coach’s guide won’t be comprehensive.  As SMEs, coaches should use their knowledge to help with solution hints/ideas.  </a:t>
            </a:r>
          </a:p>
          <a:p>
            <a:r>
              <a:rPr lang="en-US" dirty="0"/>
              <a:t>Notify the Lead Coach of unexpected blockers that arise during the event so they can be communicated to all and recorded for future reference.</a:t>
            </a:r>
          </a:p>
          <a:p>
            <a:endParaRPr lang="en-US" dirty="0"/>
          </a:p>
          <a:p>
            <a:endParaRPr lang="en-US" dirty="0"/>
          </a:p>
        </p:txBody>
      </p:sp>
      <p:sp>
        <p:nvSpPr>
          <p:cNvPr id="6" name="Title 1">
            <a:extLst>
              <a:ext uri="{FF2B5EF4-FFF2-40B4-BE49-F238E27FC236}">
                <a16:creationId xmlns:a16="http://schemas.microsoft.com/office/drawing/2014/main" id="{BC8478D9-97B3-4091-9257-CBC113D1DB0C}"/>
              </a:ext>
            </a:extLst>
          </p:cNvPr>
          <p:cNvSpPr>
            <a:spLocks noGrp="1"/>
          </p:cNvSpPr>
          <p:nvPr>
            <p:ph type="title"/>
          </p:nvPr>
        </p:nvSpPr>
        <p:spPr>
          <a:xfrm>
            <a:off x="838200" y="365125"/>
            <a:ext cx="10515600" cy="1325563"/>
          </a:xfrm>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Hacking – Coaches</a:t>
            </a:r>
          </a:p>
        </p:txBody>
      </p:sp>
    </p:spTree>
    <p:extLst>
      <p:ext uri="{BB962C8B-B14F-4D97-AF65-F5344CB8AC3E}">
        <p14:creationId xmlns:p14="http://schemas.microsoft.com/office/powerpoint/2010/main" val="13521754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2B6BA2-44F1-4208-AE00-9B28A2C8D26E}"/>
              </a:ext>
            </a:extLst>
          </p:cNvPr>
          <p:cNvSpPr>
            <a:spLocks noGrp="1"/>
          </p:cNvSpPr>
          <p:nvPr>
            <p:ph idx="1"/>
          </p:nvPr>
        </p:nvSpPr>
        <p:spPr/>
        <p:txBody>
          <a:bodyPr/>
          <a:lstStyle/>
          <a:p>
            <a:r>
              <a:rPr lang="en-US"/>
              <a:t>Learn</a:t>
            </a:r>
          </a:p>
          <a:p>
            <a:r>
              <a:rPr lang="en-US"/>
              <a:t>Do</a:t>
            </a:r>
          </a:p>
          <a:p>
            <a:r>
              <a:rPr lang="en-US"/>
              <a:t>Learn</a:t>
            </a:r>
          </a:p>
          <a:p>
            <a:r>
              <a:rPr lang="en-US"/>
              <a:t>Share</a:t>
            </a:r>
          </a:p>
        </p:txBody>
      </p:sp>
      <p:sp>
        <p:nvSpPr>
          <p:cNvPr id="4" name="TextBox 3">
            <a:extLst>
              <a:ext uri="{FF2B5EF4-FFF2-40B4-BE49-F238E27FC236}">
                <a16:creationId xmlns:a16="http://schemas.microsoft.com/office/drawing/2014/main" id="{1713BC4B-02F9-4C40-B86C-4A2812FC80EC}"/>
              </a:ext>
            </a:extLst>
          </p:cNvPr>
          <p:cNvSpPr txBox="1"/>
          <p:nvPr/>
        </p:nvSpPr>
        <p:spPr>
          <a:xfrm>
            <a:off x="733425" y="5388570"/>
            <a:ext cx="10734675" cy="923330"/>
          </a:xfrm>
          <a:prstGeom prst="rect">
            <a:avLst/>
          </a:prstGeom>
          <a:noFill/>
        </p:spPr>
        <p:txBody>
          <a:bodyPr wrap="square" rtlCol="0">
            <a:spAutoFit/>
          </a:bodyPr>
          <a:lstStyle/>
          <a:p>
            <a:r>
              <a:rPr lang="en-US" b="1">
                <a:solidFill>
                  <a:srgbClr val="FF0000"/>
                </a:solidFill>
              </a:rPr>
              <a:t>NOTE:</a:t>
            </a:r>
            <a:r>
              <a:rPr lang="en-US">
                <a:solidFill>
                  <a:srgbClr val="FF0000"/>
                </a:solidFill>
              </a:rPr>
              <a:t> </a:t>
            </a:r>
            <a:r>
              <a:rPr lang="en-US"/>
              <a:t>Attendees should not be judged on how far they get.  No trophies should be given for challenge completion.  If event hosts want to gamify/incentivize attendees, they should focus on encouraging attendees to </a:t>
            </a:r>
            <a:r>
              <a:rPr lang="en-US" b="1" u="sng"/>
              <a:t>share with </a:t>
            </a:r>
            <a:r>
              <a:rPr lang="en-US"/>
              <a:t>each other!</a:t>
            </a:r>
          </a:p>
        </p:txBody>
      </p:sp>
      <p:sp>
        <p:nvSpPr>
          <p:cNvPr id="7" name="Title 1">
            <a:extLst>
              <a:ext uri="{FF2B5EF4-FFF2-40B4-BE49-F238E27FC236}">
                <a16:creationId xmlns:a16="http://schemas.microsoft.com/office/drawing/2014/main" id="{63AC6070-F53A-454F-B43D-84DE15E3B1A4}"/>
              </a:ext>
            </a:extLst>
          </p:cNvPr>
          <p:cNvSpPr>
            <a:spLocks noGrp="1"/>
          </p:cNvSpPr>
          <p:nvPr>
            <p:ph type="title"/>
          </p:nvPr>
        </p:nvSpPr>
        <p:spPr>
          <a:xfrm>
            <a:off x="838200" y="365125"/>
            <a:ext cx="10515600" cy="1325563"/>
          </a:xfrm>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Hacking – Attendees</a:t>
            </a:r>
          </a:p>
        </p:txBody>
      </p:sp>
    </p:spTree>
    <p:extLst>
      <p:ext uri="{BB962C8B-B14F-4D97-AF65-F5344CB8AC3E}">
        <p14:creationId xmlns:p14="http://schemas.microsoft.com/office/powerpoint/2010/main" val="2401205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Stand Ups</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p:txBody>
          <a:bodyPr>
            <a:normAutofit/>
          </a:bodyPr>
          <a:lstStyle/>
          <a:p>
            <a:r>
              <a:rPr lang="en-US" dirty="0"/>
              <a:t>Stand ups after each challenge completed</a:t>
            </a:r>
          </a:p>
          <a:p>
            <a:r>
              <a:rPr lang="en-US" dirty="0"/>
              <a:t>Stand ups at beginning &amp; end of each day</a:t>
            </a:r>
          </a:p>
          <a:p>
            <a:r>
              <a:rPr lang="en-US" dirty="0"/>
              <a:t>Stand up to wrap up event</a:t>
            </a:r>
          </a:p>
        </p:txBody>
      </p:sp>
    </p:spTree>
    <p:extLst>
      <p:ext uri="{BB962C8B-B14F-4D97-AF65-F5344CB8AC3E}">
        <p14:creationId xmlns:p14="http://schemas.microsoft.com/office/powerpoint/2010/main" val="39062760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Virtual Event Tips</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p:txBody>
          <a:bodyPr>
            <a:normAutofit fontScale="70000" lnSpcReduction="20000"/>
          </a:bodyPr>
          <a:lstStyle/>
          <a:p>
            <a:r>
              <a:rPr lang="en-US" dirty="0"/>
              <a:t>Keep mics &amp; cameras on</a:t>
            </a:r>
          </a:p>
          <a:p>
            <a:r>
              <a:rPr lang="en-US" dirty="0"/>
              <a:t>Encourage break time &amp; watercooler talk</a:t>
            </a:r>
          </a:p>
          <a:p>
            <a:pPr algn="l">
              <a:buFont typeface="Arial" panose="020B0604020202020204" pitchFamily="34" charset="0"/>
              <a:buChar char="•"/>
            </a:pPr>
            <a:r>
              <a:rPr lang="en-US" b="0" i="0" dirty="0">
                <a:solidFill>
                  <a:srgbClr val="24292E"/>
                </a:solidFill>
                <a:effectLst/>
                <a:latin typeface="-apple-system"/>
              </a:rPr>
              <a:t>Require attendees to keep an open mic and use cameras as often as possible. Noisy pets, kids, or spouses. It's all fine in the spirit of keeping remote attendees engaged and feeling as though they are together. Just remember to mute the toilet flushes!</a:t>
            </a:r>
          </a:p>
          <a:p>
            <a:pPr algn="l">
              <a:buFont typeface="Arial" panose="020B0604020202020204" pitchFamily="34" charset="0"/>
              <a:buChar char="•"/>
            </a:pPr>
            <a:r>
              <a:rPr lang="en-US" b="0" i="0" dirty="0">
                <a:solidFill>
                  <a:srgbClr val="24292E"/>
                </a:solidFill>
                <a:effectLst/>
                <a:latin typeface="-apple-system"/>
              </a:rPr>
              <a:t>If a coach observes an individual on mute for long periods of time or not speaking up as the squad hacks, the coach should reach out in a private chat to ask the person if they need help. The goal is to keep the person engaged in the hack and away from their email, phone, social media, etc.</a:t>
            </a:r>
          </a:p>
          <a:p>
            <a:pPr algn="l">
              <a:buFont typeface="Arial" panose="020B0604020202020204" pitchFamily="34" charset="0"/>
              <a:buChar char="•"/>
            </a:pPr>
            <a:r>
              <a:rPr lang="en-US" b="0" i="0" dirty="0">
                <a:solidFill>
                  <a:srgbClr val="24292E"/>
                </a:solidFill>
                <a:effectLst/>
                <a:latin typeface="-apple-system"/>
              </a:rPr>
              <a:t>If bandwidth is tight for an attendee, they can turn off their camera as well as the </a:t>
            </a:r>
            <a:r>
              <a:rPr lang="en-US" b="1" i="1" dirty="0">
                <a:solidFill>
                  <a:srgbClr val="24292E"/>
                </a:solidFill>
                <a:effectLst/>
                <a:latin typeface="-apple-system"/>
              </a:rPr>
              <a:t>incoming</a:t>
            </a:r>
            <a:r>
              <a:rPr lang="en-US" b="0" i="0" dirty="0">
                <a:solidFill>
                  <a:srgbClr val="24292E"/>
                </a:solidFill>
                <a:effectLst/>
                <a:latin typeface="-apple-system"/>
              </a:rPr>
              <a:t> video stream from other participants.</a:t>
            </a:r>
          </a:p>
          <a:p>
            <a:pPr algn="l">
              <a:buFont typeface="Arial" panose="020B0604020202020204" pitchFamily="34" charset="0"/>
              <a:buChar char="•"/>
            </a:pPr>
            <a:r>
              <a:rPr lang="en-US" b="0" i="0" dirty="0">
                <a:solidFill>
                  <a:srgbClr val="24292E"/>
                </a:solidFill>
                <a:effectLst/>
                <a:latin typeface="-apple-system"/>
              </a:rPr>
              <a:t>Coaches should never turn their cameras off so that attendees know they are available, especially during any lectures or re-caps</a:t>
            </a:r>
          </a:p>
          <a:p>
            <a:pPr algn="l">
              <a:buFont typeface="Arial" panose="020B0604020202020204" pitchFamily="34" charset="0"/>
              <a:buChar char="•"/>
            </a:pPr>
            <a:r>
              <a:rPr lang="en-US" b="0" i="0" dirty="0">
                <a:solidFill>
                  <a:srgbClr val="24292E"/>
                </a:solidFill>
                <a:effectLst/>
                <a:latin typeface="-apple-system"/>
              </a:rPr>
              <a:t>Stand-ups really need to be stand ups. Encourage attendees to take a break from their screen and headsets and walk around. Sitting at a desk for long periods is not healthy.</a:t>
            </a:r>
          </a:p>
        </p:txBody>
      </p:sp>
    </p:spTree>
    <p:extLst>
      <p:ext uri="{BB962C8B-B14F-4D97-AF65-F5344CB8AC3E}">
        <p14:creationId xmlns:p14="http://schemas.microsoft.com/office/powerpoint/2010/main" val="2945186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a:xfrm>
            <a:off x="838200" y="365125"/>
            <a:ext cx="10515600" cy="1026795"/>
          </a:xfrm>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2020 New Hacks – Thanks to the contributors!</a:t>
            </a:r>
          </a:p>
        </p:txBody>
      </p:sp>
      <p:graphicFrame>
        <p:nvGraphicFramePr>
          <p:cNvPr id="8" name="Table 8">
            <a:extLst>
              <a:ext uri="{FF2B5EF4-FFF2-40B4-BE49-F238E27FC236}">
                <a16:creationId xmlns:a16="http://schemas.microsoft.com/office/drawing/2014/main" id="{43811254-FFD4-4C4D-91A5-EB2C4A01B9C9}"/>
              </a:ext>
            </a:extLst>
          </p:cNvPr>
          <p:cNvGraphicFramePr>
            <a:graphicFrameLocks noGrp="1"/>
          </p:cNvGraphicFramePr>
          <p:nvPr>
            <p:ph idx="1"/>
            <p:extLst>
              <p:ext uri="{D42A27DB-BD31-4B8C-83A1-F6EECF244321}">
                <p14:modId xmlns:p14="http://schemas.microsoft.com/office/powerpoint/2010/main" val="2251815156"/>
              </p:ext>
            </p:extLst>
          </p:nvPr>
        </p:nvGraphicFramePr>
        <p:xfrm>
          <a:off x="416560" y="1612264"/>
          <a:ext cx="11430000" cy="5121468"/>
        </p:xfrm>
        <a:graphic>
          <a:graphicData uri="http://schemas.openxmlformats.org/drawingml/2006/table">
            <a:tbl>
              <a:tblPr firstRow="1" bandRow="1">
                <a:tableStyleId>{5C22544A-7EE6-4342-B048-85BDC9FD1C3A}</a:tableStyleId>
              </a:tblPr>
              <a:tblGrid>
                <a:gridCol w="5715000">
                  <a:extLst>
                    <a:ext uri="{9D8B030D-6E8A-4147-A177-3AD203B41FA5}">
                      <a16:colId xmlns:a16="http://schemas.microsoft.com/office/drawing/2014/main" val="405711387"/>
                    </a:ext>
                  </a:extLst>
                </a:gridCol>
                <a:gridCol w="5715000">
                  <a:extLst>
                    <a:ext uri="{9D8B030D-6E8A-4147-A177-3AD203B41FA5}">
                      <a16:colId xmlns:a16="http://schemas.microsoft.com/office/drawing/2014/main" val="3946515354"/>
                    </a:ext>
                  </a:extLst>
                </a:gridCol>
              </a:tblGrid>
              <a:tr h="436692">
                <a:tc>
                  <a:txBody>
                    <a:bodyPr/>
                    <a:lstStyle/>
                    <a:p>
                      <a:r>
                        <a:rPr lang="en-US" sz="2800" dirty="0"/>
                        <a:t>Hack</a:t>
                      </a:r>
                    </a:p>
                  </a:txBody>
                  <a:tcPr/>
                </a:tc>
                <a:tc>
                  <a:txBody>
                    <a:bodyPr/>
                    <a:lstStyle/>
                    <a:p>
                      <a:r>
                        <a:rPr lang="en-US" sz="2800" dirty="0"/>
                        <a:t>Contributors</a:t>
                      </a:r>
                    </a:p>
                  </a:txBody>
                  <a:tcPr/>
                </a:tc>
                <a:extLst>
                  <a:ext uri="{0D108BD9-81ED-4DB2-BD59-A6C34878D82A}">
                    <a16:rowId xmlns:a16="http://schemas.microsoft.com/office/drawing/2014/main" val="1036129564"/>
                  </a:ext>
                </a:extLst>
              </a:tr>
              <a:tr h="739035">
                <a:tc>
                  <a:txBody>
                    <a:bodyPr/>
                    <a:lstStyle/>
                    <a:p>
                      <a:r>
                        <a:rPr lang="en-US" sz="2000" dirty="0"/>
                        <a:t>Infrastructure As Code: Terraform &amp; Ansible</a:t>
                      </a:r>
                    </a:p>
                  </a:txBody>
                  <a:tcPr/>
                </a:tc>
                <a:tc>
                  <a:txBody>
                    <a:bodyPr/>
                    <a:lstStyle/>
                    <a:p>
                      <a:r>
                        <a:rPr lang="en-US" sz="2000" dirty="0"/>
                        <a:t>Pete Rodriguez</a:t>
                      </a:r>
                    </a:p>
                  </a:txBody>
                  <a:tcPr/>
                </a:tc>
                <a:extLst>
                  <a:ext uri="{0D108BD9-81ED-4DB2-BD59-A6C34878D82A}">
                    <a16:rowId xmlns:a16="http://schemas.microsoft.com/office/drawing/2014/main" val="3485368979"/>
                  </a:ext>
                </a:extLst>
              </a:tr>
              <a:tr h="405278">
                <a:tc>
                  <a:txBody>
                    <a:bodyPr/>
                    <a:lstStyle/>
                    <a:p>
                      <a:r>
                        <a:rPr lang="en-US" sz="2000" dirty="0"/>
                        <a:t>Azure DevOps</a:t>
                      </a:r>
                    </a:p>
                  </a:txBody>
                  <a:tcPr/>
                </a:tc>
                <a:tc>
                  <a:txBody>
                    <a:bodyPr/>
                    <a:lstStyle/>
                    <a:p>
                      <a:r>
                        <a:rPr lang="en-US" sz="2000" dirty="0"/>
                        <a:t>Shawn Weisfeld</a:t>
                      </a:r>
                    </a:p>
                  </a:txBody>
                  <a:tcPr/>
                </a:tc>
                <a:extLst>
                  <a:ext uri="{0D108BD9-81ED-4DB2-BD59-A6C34878D82A}">
                    <a16:rowId xmlns:a16="http://schemas.microsoft.com/office/drawing/2014/main" val="1211564049"/>
                  </a:ext>
                </a:extLst>
              </a:tr>
              <a:tr h="739035">
                <a:tc>
                  <a:txBody>
                    <a:bodyPr/>
                    <a:lstStyle/>
                    <a:p>
                      <a:r>
                        <a:rPr lang="en-US" sz="2000" dirty="0"/>
                        <a:t>Open Source DevOps</a:t>
                      </a:r>
                    </a:p>
                  </a:txBody>
                  <a:tcPr/>
                </a:tc>
                <a:tc>
                  <a:txBody>
                    <a:bodyPr/>
                    <a:lstStyle/>
                    <a:p>
                      <a:r>
                        <a:rPr lang="en-US" sz="2000" dirty="0"/>
                        <a:t>Ali Hussain, Kevin Hillinger, Kevin Gates, Israel Ekpo</a:t>
                      </a:r>
                    </a:p>
                  </a:txBody>
                  <a:tcPr/>
                </a:tc>
                <a:extLst>
                  <a:ext uri="{0D108BD9-81ED-4DB2-BD59-A6C34878D82A}">
                    <a16:rowId xmlns:a16="http://schemas.microsoft.com/office/drawing/2014/main" val="684660746"/>
                  </a:ext>
                </a:extLst>
              </a:tr>
              <a:tr h="405278">
                <a:tc>
                  <a:txBody>
                    <a:bodyPr/>
                    <a:lstStyle/>
                    <a:p>
                      <a:r>
                        <a:rPr lang="en-US" sz="2000" dirty="0"/>
                        <a:t>BI 2 AI</a:t>
                      </a:r>
                    </a:p>
                  </a:txBody>
                  <a:tcPr/>
                </a:tc>
                <a:tc>
                  <a:txBody>
                    <a:bodyPr/>
                    <a:lstStyle/>
                    <a:p>
                      <a:r>
                        <a:rPr lang="en-US" sz="2000" dirty="0"/>
                        <a:t>Chris Mitchell, Chris Kahrs</a:t>
                      </a:r>
                    </a:p>
                  </a:txBody>
                  <a:tcPr/>
                </a:tc>
                <a:extLst>
                  <a:ext uri="{0D108BD9-81ED-4DB2-BD59-A6C34878D82A}">
                    <a16:rowId xmlns:a16="http://schemas.microsoft.com/office/drawing/2014/main" val="24724"/>
                  </a:ext>
                </a:extLst>
              </a:tr>
              <a:tr h="405278">
                <a:tc>
                  <a:txBody>
                    <a:bodyPr/>
                    <a:lstStyle/>
                    <a:p>
                      <a:r>
                        <a:rPr lang="en-US" sz="2000" dirty="0"/>
                        <a:t>Modern Data Warehouse</a:t>
                      </a:r>
                    </a:p>
                  </a:txBody>
                  <a:tcPr/>
                </a:tc>
                <a:tc>
                  <a:txBody>
                    <a:bodyPr/>
                    <a:lstStyle/>
                    <a:p>
                      <a:r>
                        <a:rPr lang="en-US" sz="2000" dirty="0"/>
                        <a:t>Jason Virtue, Alex </a:t>
                      </a:r>
                      <a:r>
                        <a:rPr lang="en-US" sz="2000" dirty="0" err="1"/>
                        <a:t>Karasek</a:t>
                      </a:r>
                      <a:r>
                        <a:rPr lang="en-US" sz="2000" dirty="0"/>
                        <a:t>, Annie Xu</a:t>
                      </a:r>
                    </a:p>
                  </a:txBody>
                  <a:tcPr/>
                </a:tc>
                <a:extLst>
                  <a:ext uri="{0D108BD9-81ED-4DB2-BD59-A6C34878D82A}">
                    <a16:rowId xmlns:a16="http://schemas.microsoft.com/office/drawing/2014/main" val="1913835278"/>
                  </a:ext>
                </a:extLst>
              </a:tr>
              <a:tr h="405278">
                <a:tc>
                  <a:txBody>
                    <a:bodyPr/>
                    <a:lstStyle/>
                    <a:p>
                      <a:r>
                        <a:rPr lang="en-US" sz="2000" dirty="0"/>
                        <a:t>Serverless</a:t>
                      </a:r>
                    </a:p>
                  </a:txBody>
                  <a:tcPr/>
                </a:tc>
                <a:tc>
                  <a:txBody>
                    <a:bodyPr/>
                    <a:lstStyle/>
                    <a:p>
                      <a:r>
                        <a:rPr lang="en-US" sz="2000" dirty="0"/>
                        <a:t>Nikki Conley</a:t>
                      </a:r>
                    </a:p>
                  </a:txBody>
                  <a:tcPr/>
                </a:tc>
                <a:extLst>
                  <a:ext uri="{0D108BD9-81ED-4DB2-BD59-A6C34878D82A}">
                    <a16:rowId xmlns:a16="http://schemas.microsoft.com/office/drawing/2014/main" val="1440236591"/>
                  </a:ext>
                </a:extLst>
              </a:tr>
              <a:tr h="405278">
                <a:tc>
                  <a:txBody>
                    <a:bodyPr/>
                    <a:lstStyle/>
                    <a:p>
                      <a:r>
                        <a:rPr lang="en-US" sz="2000" dirty="0"/>
                        <a:t>App Migration</a:t>
                      </a:r>
                    </a:p>
                  </a:txBody>
                  <a:tcPr/>
                </a:tc>
                <a:tc>
                  <a:txBody>
                    <a:bodyPr/>
                    <a:lstStyle/>
                    <a:p>
                      <a:r>
                        <a:rPr lang="en-US" sz="2000" dirty="0"/>
                        <a:t>Ryan Berry</a:t>
                      </a:r>
                    </a:p>
                  </a:txBody>
                  <a:tcPr/>
                </a:tc>
                <a:extLst>
                  <a:ext uri="{0D108BD9-81ED-4DB2-BD59-A6C34878D82A}">
                    <a16:rowId xmlns:a16="http://schemas.microsoft.com/office/drawing/2014/main" val="2533733103"/>
                  </a:ext>
                </a:extLst>
              </a:tr>
              <a:tr h="405278">
                <a:tc>
                  <a:txBody>
                    <a:bodyPr/>
                    <a:lstStyle/>
                    <a:p>
                      <a:r>
                        <a:rPr lang="en-US" sz="2000" dirty="0"/>
                        <a:t>Azure Governance</a:t>
                      </a:r>
                    </a:p>
                  </a:txBody>
                  <a:tcPr/>
                </a:tc>
                <a:tc>
                  <a:txBody>
                    <a:bodyPr/>
                    <a:lstStyle/>
                    <a:p>
                      <a:r>
                        <a:rPr lang="en-US" sz="2000" dirty="0"/>
                        <a:t>Farida Bharmal</a:t>
                      </a:r>
                    </a:p>
                  </a:txBody>
                  <a:tcPr/>
                </a:tc>
                <a:extLst>
                  <a:ext uri="{0D108BD9-81ED-4DB2-BD59-A6C34878D82A}">
                    <a16:rowId xmlns:a16="http://schemas.microsoft.com/office/drawing/2014/main" val="3696035485"/>
                  </a:ext>
                </a:extLst>
              </a:tr>
              <a:tr h="693570">
                <a:tc>
                  <a:txBody>
                    <a:bodyPr/>
                    <a:lstStyle/>
                    <a:p>
                      <a:r>
                        <a:rPr lang="en-US" sz="2000" dirty="0"/>
                        <a:t>Advanced Kubernetes</a:t>
                      </a:r>
                    </a:p>
                  </a:txBody>
                  <a:tcPr/>
                </a:tc>
                <a:tc>
                  <a:txBody>
                    <a:bodyPr/>
                    <a:lstStyle/>
                    <a:p>
                      <a:r>
                        <a:rPr lang="en-US" sz="2000" dirty="0"/>
                        <a:t>Tommy Falgout, Kevin M Gates, Michelle Yang</a:t>
                      </a:r>
                    </a:p>
                  </a:txBody>
                  <a:tcPr/>
                </a:tc>
                <a:extLst>
                  <a:ext uri="{0D108BD9-81ED-4DB2-BD59-A6C34878D82A}">
                    <a16:rowId xmlns:a16="http://schemas.microsoft.com/office/drawing/2014/main" val="3165510941"/>
                  </a:ext>
                </a:extLst>
              </a:tr>
            </a:tbl>
          </a:graphicData>
        </a:graphic>
      </p:graphicFrame>
    </p:spTree>
    <p:extLst>
      <p:ext uri="{BB962C8B-B14F-4D97-AF65-F5344CB8AC3E}">
        <p14:creationId xmlns:p14="http://schemas.microsoft.com/office/powerpoint/2010/main" val="18024271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Virtual Event Tips – Time Zone Recommendations</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p:txBody>
          <a:bodyPr>
            <a:normAutofit fontScale="62500" lnSpcReduction="20000"/>
          </a:bodyPr>
          <a:lstStyle/>
          <a:p>
            <a:pPr algn="l">
              <a:buFont typeface="Arial" panose="020B0604020202020204" pitchFamily="34" charset="0"/>
              <a:buChar char="•"/>
            </a:pPr>
            <a:r>
              <a:rPr lang="en-US" b="0" i="0" dirty="0">
                <a:solidFill>
                  <a:srgbClr val="24292E"/>
                </a:solidFill>
                <a:effectLst/>
                <a:latin typeface="-apple-system"/>
              </a:rPr>
              <a:t>Attendees should be in a similar </a:t>
            </a:r>
            <a:r>
              <a:rPr lang="en-US" b="0" i="0" dirty="0" err="1">
                <a:solidFill>
                  <a:srgbClr val="24292E"/>
                </a:solidFill>
                <a:effectLst/>
                <a:latin typeface="-apple-system"/>
              </a:rPr>
              <a:t>timezone</a:t>
            </a:r>
            <a:r>
              <a:rPr lang="en-US" b="0" i="0" dirty="0">
                <a:solidFill>
                  <a:srgbClr val="24292E"/>
                </a:solidFill>
                <a:effectLst/>
                <a:latin typeface="-apple-system"/>
              </a:rPr>
              <a:t> region (+/- 3 hours) to optimize scheduling and collaboration.</a:t>
            </a:r>
          </a:p>
          <a:p>
            <a:pPr algn="l">
              <a:buFont typeface="Arial" panose="020B0604020202020204" pitchFamily="34" charset="0"/>
              <a:buChar char="•"/>
            </a:pPr>
            <a:r>
              <a:rPr lang="en-US" b="0" i="0" dirty="0">
                <a:solidFill>
                  <a:srgbClr val="24292E"/>
                </a:solidFill>
                <a:effectLst/>
                <a:latin typeface="-apple-system"/>
              </a:rPr>
              <a:t>Coaches should also be in the same </a:t>
            </a:r>
            <a:r>
              <a:rPr lang="en-US" b="0" i="0" dirty="0" err="1">
                <a:solidFill>
                  <a:srgbClr val="24292E"/>
                </a:solidFill>
                <a:effectLst/>
                <a:latin typeface="-apple-system"/>
              </a:rPr>
              <a:t>timezone</a:t>
            </a:r>
            <a:r>
              <a:rPr lang="en-US" b="0" i="0" dirty="0">
                <a:solidFill>
                  <a:srgbClr val="24292E"/>
                </a:solidFill>
                <a:effectLst/>
                <a:latin typeface="-apple-system"/>
              </a:rPr>
              <a:t> region. However, coaches can adjust their schedule to support remote attendees in a different region if needed. For example, a North American coach can agree to wake up early (4am) to support a virtual event scheduled for the European region.</a:t>
            </a:r>
          </a:p>
          <a:p>
            <a:pPr algn="l">
              <a:buFont typeface="Arial" panose="020B0604020202020204" pitchFamily="34" charset="0"/>
              <a:buChar char="•"/>
            </a:pPr>
            <a:r>
              <a:rPr lang="en-US" b="0" i="0" dirty="0">
                <a:solidFill>
                  <a:srgbClr val="24292E"/>
                </a:solidFill>
                <a:effectLst/>
                <a:latin typeface="-apple-system"/>
              </a:rPr>
              <a:t>Balance kick-off and end times across a time zone region with an early start for the western-most time zone and a later end time for the eastern-most time zone. For example, if hosting an event for North American attendees, start at 7am Pacific/10am Eastern. End at 6pm Eastern/3pm Pacific.</a:t>
            </a:r>
          </a:p>
          <a:p>
            <a:pPr algn="l">
              <a:buFont typeface="Arial" panose="020B0604020202020204" pitchFamily="34" charset="0"/>
              <a:buChar char="•"/>
            </a:pPr>
            <a:r>
              <a:rPr lang="en-US" b="0" i="0" dirty="0">
                <a:solidFill>
                  <a:srgbClr val="24292E"/>
                </a:solidFill>
                <a:effectLst/>
                <a:latin typeface="-apple-system"/>
              </a:rPr>
              <a:t>When forming squads, encourage folks to group by time zone. This allows the members of each squad to take the same lunch or dinner break together.</a:t>
            </a:r>
          </a:p>
          <a:p>
            <a:pPr algn="l">
              <a:buFont typeface="Arial" panose="020B0604020202020204" pitchFamily="34" charset="0"/>
              <a:buChar char="•"/>
            </a:pPr>
            <a:r>
              <a:rPr lang="en-US" b="0" i="0" dirty="0">
                <a:solidFill>
                  <a:srgbClr val="24292E"/>
                </a:solidFill>
                <a:effectLst/>
                <a:latin typeface="-apple-system"/>
              </a:rPr>
              <a:t>For a multi-day hack, after a shared kick-off meeting on day 1, coaches can designate the hours they will be available on the subsequent days. The squads can then decide to start earlier/finish later if all members are in the same time zone. </a:t>
            </a:r>
          </a:p>
          <a:p>
            <a:pPr lvl="1"/>
            <a:r>
              <a:rPr lang="en-US" b="0" i="0" dirty="0">
                <a:solidFill>
                  <a:srgbClr val="24292E"/>
                </a:solidFill>
                <a:effectLst/>
                <a:latin typeface="-apple-system"/>
              </a:rPr>
              <a:t>For example, coaches can be available 10am-6pm Eastern. </a:t>
            </a:r>
          </a:p>
          <a:p>
            <a:pPr lvl="1"/>
            <a:r>
              <a:rPr lang="en-US" b="0" i="0" dirty="0">
                <a:solidFill>
                  <a:srgbClr val="24292E"/>
                </a:solidFill>
                <a:effectLst/>
                <a:latin typeface="-apple-system"/>
              </a:rPr>
              <a:t>A squad in the eastern time zone can start 9am and finish at 4pm. </a:t>
            </a:r>
          </a:p>
          <a:p>
            <a:pPr lvl="1"/>
            <a:r>
              <a:rPr lang="en-US" b="0" i="0" dirty="0">
                <a:solidFill>
                  <a:srgbClr val="24292E"/>
                </a:solidFill>
                <a:effectLst/>
                <a:latin typeface="-apple-system"/>
              </a:rPr>
              <a:t>The squad in the western time zone can work the same hours in their own time zone, resulting in them working the last hour without a coach.</a:t>
            </a:r>
          </a:p>
        </p:txBody>
      </p:sp>
    </p:spTree>
    <p:extLst>
      <p:ext uri="{BB962C8B-B14F-4D97-AF65-F5344CB8AC3E}">
        <p14:creationId xmlns:p14="http://schemas.microsoft.com/office/powerpoint/2010/main" val="12338655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Hybrid Virtual/In-Person Event Recommendations</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p:txBody>
          <a:bodyPr>
            <a:normAutofit fontScale="62500" lnSpcReduction="20000"/>
          </a:bodyPr>
          <a:lstStyle/>
          <a:p>
            <a:pPr algn="l">
              <a:buFont typeface="Arial" panose="020B0604020202020204" pitchFamily="34" charset="0"/>
              <a:buChar char="•"/>
            </a:pPr>
            <a:r>
              <a:rPr lang="en-US" b="0" i="0" dirty="0">
                <a:solidFill>
                  <a:srgbClr val="24292E"/>
                </a:solidFill>
                <a:effectLst/>
                <a:latin typeface="-apple-system"/>
              </a:rPr>
              <a:t>Hosting an in-person event with remote attendees.</a:t>
            </a:r>
          </a:p>
          <a:p>
            <a:pPr marL="742950" lvl="1" indent="-285750" algn="l">
              <a:buFont typeface="Arial" panose="020B0604020202020204" pitchFamily="34" charset="0"/>
              <a:buChar char="•"/>
            </a:pPr>
            <a:r>
              <a:rPr lang="en-US" b="0" i="0" dirty="0">
                <a:solidFill>
                  <a:srgbClr val="24292E"/>
                </a:solidFill>
                <a:effectLst/>
                <a:latin typeface="-apple-system"/>
              </a:rPr>
              <a:t>Group remote attendees into one or more squads consisting only of remote attendees. Don't mix and match.</a:t>
            </a:r>
          </a:p>
          <a:p>
            <a:pPr marL="742950" lvl="1" indent="-285750" algn="l">
              <a:buFont typeface="Arial" panose="020B0604020202020204" pitchFamily="34" charset="0"/>
              <a:buChar char="•"/>
            </a:pPr>
            <a:r>
              <a:rPr lang="en-US" b="0" i="0" dirty="0">
                <a:solidFill>
                  <a:srgbClr val="24292E"/>
                </a:solidFill>
                <a:effectLst/>
                <a:latin typeface="-apple-system"/>
              </a:rPr>
              <a:t>Dedicate an in-person coach to support the remote squads</a:t>
            </a:r>
          </a:p>
          <a:p>
            <a:pPr marL="742950" lvl="1" indent="-285750" algn="l">
              <a:buFont typeface="Arial" panose="020B0604020202020204" pitchFamily="34" charset="0"/>
              <a:buChar char="•"/>
            </a:pPr>
            <a:r>
              <a:rPr lang="en-US" b="0" i="0" dirty="0">
                <a:solidFill>
                  <a:srgbClr val="24292E"/>
                </a:solidFill>
                <a:effectLst/>
                <a:latin typeface="-apple-system"/>
              </a:rPr>
              <a:t>The dedicated in-person coach is responsible for making sure the A/V connections between the venue and the event team in Microsoft Teams is working</a:t>
            </a:r>
          </a:p>
          <a:p>
            <a:pPr marL="742950" lvl="1" indent="-285750" algn="l">
              <a:buFont typeface="Arial" panose="020B0604020202020204" pitchFamily="34" charset="0"/>
              <a:buChar char="•"/>
            </a:pPr>
            <a:r>
              <a:rPr lang="en-US" b="0" i="0" dirty="0">
                <a:solidFill>
                  <a:srgbClr val="24292E"/>
                </a:solidFill>
                <a:effectLst/>
                <a:latin typeface="-apple-system"/>
              </a:rPr>
              <a:t>The dedicated in-person coach must represent the remote attendees to the lead coach &amp; other in-person attendees. When questions come up online, the dedicated in-person coach can be the one to get the attention of the lead or other in-person coaches.</a:t>
            </a:r>
          </a:p>
          <a:p>
            <a:pPr algn="l">
              <a:buFont typeface="Arial" panose="020B0604020202020204" pitchFamily="34" charset="0"/>
              <a:buChar char="•"/>
            </a:pPr>
            <a:r>
              <a:rPr lang="en-US" b="0" i="0" dirty="0">
                <a:solidFill>
                  <a:srgbClr val="24292E"/>
                </a:solidFill>
                <a:effectLst/>
                <a:latin typeface="-apple-system"/>
              </a:rPr>
              <a:t>Hosting an event where the attendees are in-person, but the coaches are remote</a:t>
            </a:r>
          </a:p>
          <a:p>
            <a:pPr marL="742950" lvl="1" indent="-285750" algn="l">
              <a:buFont typeface="Arial" panose="020B0604020202020204" pitchFamily="34" charset="0"/>
              <a:buChar char="•"/>
            </a:pPr>
            <a:r>
              <a:rPr lang="en-US" b="0" i="0" dirty="0">
                <a:solidFill>
                  <a:srgbClr val="24292E"/>
                </a:solidFill>
                <a:effectLst/>
                <a:latin typeface="-apple-system"/>
              </a:rPr>
              <a:t>This is a great solution when you want to host an event for attendees in a different region</a:t>
            </a:r>
          </a:p>
          <a:p>
            <a:pPr marL="742950" lvl="1" indent="-285750" algn="l">
              <a:buFont typeface="Arial" panose="020B0604020202020204" pitchFamily="34" charset="0"/>
              <a:buChar char="•"/>
            </a:pPr>
            <a:r>
              <a:rPr lang="en-US" b="0" i="0" dirty="0">
                <a:solidFill>
                  <a:srgbClr val="24292E"/>
                </a:solidFill>
                <a:effectLst/>
                <a:latin typeface="-apple-system"/>
              </a:rPr>
              <a:t>The coaches need to adjust their working hours to support the remote region. For example, to support an event in Australia, a coach in the eastern US time zone would need to agree to work from 5pm to 1am.</a:t>
            </a:r>
          </a:p>
          <a:p>
            <a:pPr marL="742950" lvl="1" indent="-285750" algn="l">
              <a:buFont typeface="Arial" panose="020B0604020202020204" pitchFamily="34" charset="0"/>
              <a:buChar char="•"/>
            </a:pPr>
            <a:r>
              <a:rPr lang="en-US" b="0" i="0" dirty="0">
                <a:solidFill>
                  <a:srgbClr val="24292E"/>
                </a:solidFill>
                <a:effectLst/>
                <a:latin typeface="-apple-system"/>
              </a:rPr>
              <a:t>This does require volunteers to be designated as facilitators in the physical venue. The facilitators are responsible for the A/V connectivity to the remote coaches and raising questions from attendees in the venue to the online coaches.</a:t>
            </a:r>
          </a:p>
          <a:p>
            <a:pPr algn="l">
              <a:buFont typeface="Arial" panose="020B0604020202020204" pitchFamily="34" charset="0"/>
              <a:buChar char="•"/>
            </a:pPr>
            <a:r>
              <a:rPr lang="en-US" b="0" i="0" dirty="0">
                <a:solidFill>
                  <a:srgbClr val="24292E"/>
                </a:solidFill>
                <a:effectLst/>
                <a:latin typeface="-apple-system"/>
              </a:rPr>
              <a:t>Hosting an event where individual squads work together in person, but distributed and remote from other squads.</a:t>
            </a:r>
          </a:p>
          <a:p>
            <a:pPr marL="742950" lvl="1" indent="-285750" algn="l">
              <a:buFont typeface="Arial" panose="020B0604020202020204" pitchFamily="34" charset="0"/>
              <a:buChar char="•"/>
            </a:pPr>
            <a:r>
              <a:rPr lang="en-US" b="0" i="0" dirty="0">
                <a:solidFill>
                  <a:srgbClr val="24292E"/>
                </a:solidFill>
                <a:effectLst/>
                <a:latin typeface="-apple-system"/>
              </a:rPr>
              <a:t>For example, squads can work together in New York, Chicago, and Seattle. The lead coach may be in Chicago leading all three groups online.</a:t>
            </a:r>
          </a:p>
          <a:p>
            <a:pPr algn="l">
              <a:buFont typeface="Arial" panose="020B0604020202020204" pitchFamily="34" charset="0"/>
              <a:buChar char="•"/>
            </a:pPr>
            <a:endParaRPr lang="en-US" b="0" i="0" dirty="0">
              <a:solidFill>
                <a:srgbClr val="24292E"/>
              </a:solidFill>
              <a:effectLst/>
              <a:latin typeface="-apple-system"/>
            </a:endParaRPr>
          </a:p>
        </p:txBody>
      </p:sp>
    </p:spTree>
    <p:extLst>
      <p:ext uri="{BB962C8B-B14F-4D97-AF65-F5344CB8AC3E}">
        <p14:creationId xmlns:p14="http://schemas.microsoft.com/office/powerpoint/2010/main" val="37490423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F3CD00-81FA-4F6F-BF6E-F30AFA592BB9}"/>
              </a:ext>
            </a:extLst>
          </p:cNvPr>
          <p:cNvSpPr>
            <a:spLocks noGrp="1"/>
          </p:cNvSpPr>
          <p:nvPr>
            <p:ph idx="1"/>
          </p:nvPr>
        </p:nvSpPr>
        <p:spPr/>
        <p:txBody>
          <a:bodyPr vert="horz" lIns="91440" tIns="45720" rIns="91440" bIns="45720" rtlCol="0" anchor="t">
            <a:normAutofit/>
          </a:bodyPr>
          <a:lstStyle/>
          <a:p>
            <a:r>
              <a:rPr lang="en-US" dirty="0"/>
              <a:t>All hack content should be shared with attendees at the end of a What The Hack event:</a:t>
            </a:r>
          </a:p>
          <a:p>
            <a:pPr lvl="1"/>
            <a:r>
              <a:rPr lang="en-US" dirty="0">
                <a:cs typeface="Calibri"/>
                <a:hlinkClick r:id="rId2"/>
              </a:rPr>
              <a:t>https://github.com/Microsoft/WhatTheHack</a:t>
            </a:r>
          </a:p>
          <a:p>
            <a:r>
              <a:rPr lang="en-US" dirty="0"/>
              <a:t>The repo should NOT be shared with attendees before or during the event (because it will have the answers!)</a:t>
            </a:r>
            <a:endParaRPr lang="en-US" dirty="0">
              <a:cs typeface="Calibri"/>
            </a:endParaRPr>
          </a:p>
          <a:p>
            <a:r>
              <a:rPr lang="en-US" dirty="0"/>
              <a:t>Attendees should be encouraged to re-use the content to train others in their organization</a:t>
            </a:r>
            <a:endParaRPr lang="en-US" dirty="0">
              <a:cs typeface="Calibri"/>
            </a:endParaRPr>
          </a:p>
          <a:p>
            <a:r>
              <a:rPr lang="en-US" dirty="0">
                <a:cs typeface="Calibri"/>
              </a:rPr>
              <a:t>Attendees should be invited to contribute their own hack ideas or submit pull requests with improvements to the </a:t>
            </a:r>
            <a:r>
              <a:rPr lang="en-US">
                <a:cs typeface="Calibri"/>
              </a:rPr>
              <a:t>current hack</a:t>
            </a:r>
            <a:endParaRPr lang="en-US" dirty="0"/>
          </a:p>
        </p:txBody>
      </p:sp>
      <p:sp>
        <p:nvSpPr>
          <p:cNvPr id="6" name="Title 1">
            <a:extLst>
              <a:ext uri="{FF2B5EF4-FFF2-40B4-BE49-F238E27FC236}">
                <a16:creationId xmlns:a16="http://schemas.microsoft.com/office/drawing/2014/main" id="{0B3DAA6B-995B-4B11-A33A-CC71414D6CEA}"/>
              </a:ext>
            </a:extLst>
          </p:cNvPr>
          <p:cNvSpPr>
            <a:spLocks noGrp="1"/>
          </p:cNvSpPr>
          <p:nvPr>
            <p:ph type="title"/>
          </p:nvPr>
        </p:nvSpPr>
        <p:spPr>
          <a:xfrm>
            <a:off x="838200" y="365125"/>
            <a:ext cx="10515600" cy="1325563"/>
          </a:xfrm>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GitHub Repo</a:t>
            </a:r>
          </a:p>
        </p:txBody>
      </p:sp>
    </p:spTree>
    <p:extLst>
      <p:ext uri="{BB962C8B-B14F-4D97-AF65-F5344CB8AC3E}">
        <p14:creationId xmlns:p14="http://schemas.microsoft.com/office/powerpoint/2010/main" val="17896093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062053" y="2373101"/>
            <a:ext cx="10134216" cy="1715919"/>
          </a:xfrm>
        </p:spPr>
        <p:txBody>
          <a:bodyPr/>
          <a:lstStyle/>
          <a:p>
            <a:pPr algn="ctr"/>
            <a:r>
              <a:rPr lang="en-US" dirty="0">
                <a:solidFill>
                  <a:srgbClr val="FFC000"/>
                </a:solidFill>
                <a:latin typeface="+mn-lt"/>
              </a:rPr>
              <a:t>Thank You! </a:t>
            </a:r>
            <a:br>
              <a:rPr lang="en-US" dirty="0">
                <a:solidFill>
                  <a:srgbClr val="FFC000"/>
                </a:solidFill>
                <a:latin typeface="+mn-lt"/>
              </a:rPr>
            </a:br>
            <a:r>
              <a:rPr lang="en-US" sz="4000" dirty="0">
                <a:solidFill>
                  <a:srgbClr val="FFC000"/>
                </a:solidFill>
                <a:latin typeface="+mn-lt"/>
              </a:rPr>
              <a:t>Good luck hosting your What The Hack event!</a:t>
            </a:r>
            <a:endParaRPr lang="en-US" dirty="0">
              <a:solidFill>
                <a:srgbClr val="FFC000"/>
              </a:solidFill>
              <a:latin typeface="+mn-lt"/>
            </a:endParaRPr>
          </a:p>
        </p:txBody>
      </p:sp>
      <p:sp>
        <p:nvSpPr>
          <p:cNvPr id="6" name="Title 1">
            <a:extLst>
              <a:ext uri="{FF2B5EF4-FFF2-40B4-BE49-F238E27FC236}">
                <a16:creationId xmlns:a16="http://schemas.microsoft.com/office/drawing/2014/main" id="{5C27DE31-05E3-4CB7-B516-7993717BFCC3}"/>
              </a:ext>
            </a:extLst>
          </p:cNvPr>
          <p:cNvSpPr txBox="1">
            <a:spLocks/>
          </p:cNvSpPr>
          <p:nvPr/>
        </p:nvSpPr>
        <p:spPr>
          <a:xfrm>
            <a:off x="520849" y="252169"/>
            <a:ext cx="660457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a:ln>
                  <a:noFill/>
                </a:ln>
                <a:solidFill>
                  <a:srgbClr val="FFFFFF"/>
                </a:solidFill>
                <a:effectLst/>
                <a:uLnTx/>
                <a:uFillTx/>
                <a:latin typeface="Impact" panose="020B0806030902050204" pitchFamily="34" charset="0"/>
                <a:cs typeface="Segoe UI Light" panose="020B0502040204020203" pitchFamily="34" charset="0"/>
              </a:rPr>
              <a:t>What The Hack!</a:t>
            </a:r>
          </a:p>
        </p:txBody>
      </p:sp>
      <p:sp>
        <p:nvSpPr>
          <p:cNvPr id="2" name="TextBox 1">
            <a:extLst>
              <a:ext uri="{FF2B5EF4-FFF2-40B4-BE49-F238E27FC236}">
                <a16:creationId xmlns:a16="http://schemas.microsoft.com/office/drawing/2014/main" id="{2EA169D5-965D-437E-92F6-C1549F35747C}"/>
              </a:ext>
            </a:extLst>
          </p:cNvPr>
          <p:cNvSpPr txBox="1"/>
          <p:nvPr/>
        </p:nvSpPr>
        <p:spPr>
          <a:xfrm>
            <a:off x="2196549" y="5585791"/>
            <a:ext cx="7697856"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hlinkClick r:id="rId3"/>
              </a:rPr>
              <a:t>https://aka.ms/WTHHowToHost</a:t>
            </a:r>
            <a:r>
              <a:rPr lang="en-US" sz="3600" dirty="0"/>
              <a:t> </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5216962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a:xfrm>
            <a:off x="838200" y="365125"/>
            <a:ext cx="10515600" cy="1026795"/>
          </a:xfrm>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New Hacks – Coming Soon in late 2020!</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a:xfrm>
            <a:off x="838200" y="1818640"/>
            <a:ext cx="10515600" cy="4541520"/>
          </a:xfrm>
        </p:spPr>
        <p:txBody>
          <a:bodyPr>
            <a:normAutofit/>
          </a:bodyPr>
          <a:lstStyle/>
          <a:p>
            <a:r>
              <a:rPr lang="en-US" sz="3600" dirty="0"/>
              <a:t>Mastering Linux Fundamentals</a:t>
            </a:r>
          </a:p>
          <a:p>
            <a:r>
              <a:rPr lang="en-US" sz="3600" dirty="0"/>
              <a:t>Identity For Apps</a:t>
            </a:r>
          </a:p>
          <a:p>
            <a:r>
              <a:rPr lang="en-US" sz="3600" dirty="0"/>
              <a:t>Migrating OSS Databases</a:t>
            </a:r>
          </a:p>
          <a:p>
            <a:r>
              <a:rPr lang="en-US" sz="3600" dirty="0"/>
              <a:t>Publishing to Azure Marketplace</a:t>
            </a:r>
          </a:p>
          <a:p>
            <a:r>
              <a:rPr lang="en-US" sz="3600" dirty="0"/>
              <a:t>Front Door CDN</a:t>
            </a:r>
          </a:p>
        </p:txBody>
      </p:sp>
      <p:sp>
        <p:nvSpPr>
          <p:cNvPr id="4" name="TextBox 3">
            <a:extLst>
              <a:ext uri="{FF2B5EF4-FFF2-40B4-BE49-F238E27FC236}">
                <a16:creationId xmlns:a16="http://schemas.microsoft.com/office/drawing/2014/main" id="{9BE5FFAF-41F8-4974-8634-F8C7C766CC30}"/>
              </a:ext>
            </a:extLst>
          </p:cNvPr>
          <p:cNvSpPr txBox="1"/>
          <p:nvPr/>
        </p:nvSpPr>
        <p:spPr>
          <a:xfrm>
            <a:off x="314960" y="5394960"/>
            <a:ext cx="11612880" cy="646331"/>
          </a:xfrm>
          <a:prstGeom prst="rect">
            <a:avLst/>
          </a:prstGeom>
          <a:noFill/>
        </p:spPr>
        <p:txBody>
          <a:bodyPr wrap="square" rtlCol="0">
            <a:spAutoFit/>
          </a:bodyPr>
          <a:lstStyle/>
          <a:p>
            <a:r>
              <a:rPr lang="en-US" sz="3600" dirty="0"/>
              <a:t>Got a new What The Hack idea you would like to contribute?</a:t>
            </a:r>
          </a:p>
        </p:txBody>
      </p:sp>
    </p:spTree>
    <p:extLst>
      <p:ext uri="{BB962C8B-B14F-4D97-AF65-F5344CB8AC3E}">
        <p14:creationId xmlns:p14="http://schemas.microsoft.com/office/powerpoint/2010/main" val="1243635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062053" y="2373101"/>
            <a:ext cx="10134216" cy="2139175"/>
          </a:xfrm>
        </p:spPr>
        <p:txBody>
          <a:bodyPr/>
          <a:lstStyle/>
          <a:p>
            <a:pPr algn="ctr"/>
            <a:r>
              <a:rPr lang="en-US" dirty="0">
                <a:solidFill>
                  <a:srgbClr val="FFC000"/>
                </a:solidFill>
                <a:latin typeface="+mn-lt"/>
              </a:rPr>
              <a:t>How to Create &amp; Author a new Hack</a:t>
            </a:r>
          </a:p>
        </p:txBody>
      </p:sp>
      <p:sp>
        <p:nvSpPr>
          <p:cNvPr id="6" name="Title 1">
            <a:extLst>
              <a:ext uri="{FF2B5EF4-FFF2-40B4-BE49-F238E27FC236}">
                <a16:creationId xmlns:a16="http://schemas.microsoft.com/office/drawing/2014/main" id="{5C27DE31-05E3-4CB7-B516-7993717BFCC3}"/>
              </a:ext>
            </a:extLst>
          </p:cNvPr>
          <p:cNvSpPr txBox="1">
            <a:spLocks/>
          </p:cNvSpPr>
          <p:nvPr/>
        </p:nvSpPr>
        <p:spPr>
          <a:xfrm>
            <a:off x="520849" y="252169"/>
            <a:ext cx="660457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a:ln>
                  <a:noFill/>
                </a:ln>
                <a:solidFill>
                  <a:srgbClr val="FFFFFF"/>
                </a:solidFill>
                <a:effectLst/>
                <a:uLnTx/>
                <a:uFillTx/>
                <a:latin typeface="Impact" panose="020B0806030902050204" pitchFamily="34" charset="0"/>
                <a:cs typeface="Segoe UI Light" panose="020B0502040204020203" pitchFamily="34" charset="0"/>
              </a:rPr>
              <a:t>What The Hack!</a:t>
            </a:r>
          </a:p>
        </p:txBody>
      </p:sp>
      <p:sp>
        <p:nvSpPr>
          <p:cNvPr id="2" name="TextBox 1">
            <a:extLst>
              <a:ext uri="{FF2B5EF4-FFF2-40B4-BE49-F238E27FC236}">
                <a16:creationId xmlns:a16="http://schemas.microsoft.com/office/drawing/2014/main" id="{46CCAF4E-882A-4234-8E22-A9D22AAAA7E4}"/>
              </a:ext>
            </a:extLst>
          </p:cNvPr>
          <p:cNvSpPr txBox="1"/>
          <p:nvPr/>
        </p:nvSpPr>
        <p:spPr>
          <a:xfrm>
            <a:off x="2196549" y="5585791"/>
            <a:ext cx="7697856"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hlinkClick r:id="rId3"/>
              </a:rPr>
              <a:t>https://aka.ms/WTHHowToAuthor</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18852184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How to Create &amp; Author a new Hack</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p:txBody>
          <a:bodyPr>
            <a:normAutofit lnSpcReduction="10000"/>
          </a:bodyPr>
          <a:lstStyle/>
          <a:p>
            <a:r>
              <a:rPr lang="en-US" dirty="0"/>
              <a:t>Fork the WTH repo into your </a:t>
            </a:r>
            <a:r>
              <a:rPr lang="en-US" dirty="0" err="1"/>
              <a:t>Github</a:t>
            </a:r>
            <a:r>
              <a:rPr lang="en-US" dirty="0"/>
              <a:t> account</a:t>
            </a:r>
          </a:p>
          <a:p>
            <a:r>
              <a:rPr lang="en-US" dirty="0"/>
              <a:t>Create a new top-level folder for your hack with the following structure:</a:t>
            </a:r>
          </a:p>
          <a:p>
            <a:pPr lvl="1"/>
            <a:r>
              <a:rPr lang="en-US" dirty="0">
                <a:solidFill>
                  <a:schemeClr val="accent1">
                    <a:lumMod val="75000"/>
                  </a:schemeClr>
                </a:solidFill>
                <a:latin typeface="Consolas" panose="020B0609020204030204" pitchFamily="49" charset="0"/>
              </a:rPr>
              <a:t>045-MyNewHack</a:t>
            </a:r>
          </a:p>
          <a:p>
            <a:pPr lvl="2"/>
            <a:r>
              <a:rPr lang="en-US" dirty="0">
                <a:solidFill>
                  <a:schemeClr val="accent1">
                    <a:lumMod val="75000"/>
                  </a:schemeClr>
                </a:solidFill>
                <a:latin typeface="Consolas" panose="020B0609020204030204" pitchFamily="49" charset="0"/>
              </a:rPr>
              <a:t>/Coach</a:t>
            </a:r>
          </a:p>
          <a:p>
            <a:pPr lvl="3"/>
            <a:r>
              <a:rPr lang="en-US" dirty="0">
                <a:solidFill>
                  <a:schemeClr val="accent1">
                    <a:lumMod val="75000"/>
                  </a:schemeClr>
                </a:solidFill>
                <a:latin typeface="Consolas" panose="020B0609020204030204" pitchFamily="49" charset="0"/>
              </a:rPr>
              <a:t>/Solutions</a:t>
            </a:r>
          </a:p>
          <a:p>
            <a:pPr lvl="2"/>
            <a:r>
              <a:rPr lang="en-US" dirty="0">
                <a:solidFill>
                  <a:schemeClr val="accent1">
                    <a:lumMod val="75000"/>
                  </a:schemeClr>
                </a:solidFill>
                <a:latin typeface="Consolas" panose="020B0609020204030204" pitchFamily="49" charset="0"/>
              </a:rPr>
              <a:t>/Student</a:t>
            </a:r>
          </a:p>
          <a:p>
            <a:pPr lvl="3"/>
            <a:r>
              <a:rPr lang="en-US" dirty="0">
                <a:solidFill>
                  <a:schemeClr val="accent1">
                    <a:lumMod val="75000"/>
                  </a:schemeClr>
                </a:solidFill>
                <a:latin typeface="Consolas" panose="020B0609020204030204" pitchFamily="49" charset="0"/>
              </a:rPr>
              <a:t>/Resources</a:t>
            </a:r>
          </a:p>
          <a:p>
            <a:r>
              <a:rPr lang="en-US" dirty="0"/>
              <a:t>Follow the guidance and develop your content: </a:t>
            </a:r>
            <a:r>
              <a:rPr lang="en-US" dirty="0">
                <a:hlinkClick r:id="rId2"/>
              </a:rPr>
              <a:t>https://aka.ms/WTHHowToAuthor</a:t>
            </a:r>
            <a:r>
              <a:rPr lang="en-US" dirty="0"/>
              <a:t> </a:t>
            </a:r>
          </a:p>
          <a:p>
            <a:r>
              <a:rPr lang="en-US" dirty="0"/>
              <a:t>Submit a Pull Request back to the WTH repo with your new hack</a:t>
            </a:r>
          </a:p>
        </p:txBody>
      </p:sp>
    </p:spTree>
    <p:extLst>
      <p:ext uri="{BB962C8B-B14F-4D97-AF65-F5344CB8AC3E}">
        <p14:creationId xmlns:p14="http://schemas.microsoft.com/office/powerpoint/2010/main" val="3175658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How to Create &amp; Author a new Hack</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p:txBody>
          <a:bodyPr/>
          <a:lstStyle/>
          <a:p>
            <a:r>
              <a:rPr lang="en-US" dirty="0"/>
              <a:t>Hack Description</a:t>
            </a:r>
          </a:p>
          <a:p>
            <a:r>
              <a:rPr lang="en-US" dirty="0"/>
              <a:t>Challenge Design</a:t>
            </a:r>
          </a:p>
          <a:p>
            <a:r>
              <a:rPr lang="en-US" dirty="0"/>
              <a:t>Student Resources</a:t>
            </a:r>
          </a:p>
          <a:p>
            <a:r>
              <a:rPr lang="en-US" dirty="0"/>
              <a:t>Presentation Lectures</a:t>
            </a:r>
          </a:p>
          <a:p>
            <a:r>
              <a:rPr lang="en-US" dirty="0"/>
              <a:t>Coach’s Guide</a:t>
            </a:r>
          </a:p>
          <a:p>
            <a:r>
              <a:rPr lang="en-US" dirty="0"/>
              <a:t>Coach Solutions</a:t>
            </a:r>
          </a:p>
          <a:p>
            <a:endParaRPr lang="en-US" dirty="0"/>
          </a:p>
        </p:txBody>
      </p:sp>
      <p:pic>
        <p:nvPicPr>
          <p:cNvPr id="5" name="Picture 4" descr="A screenshot of a cell phone&#10;&#10;Description automatically generated">
            <a:extLst>
              <a:ext uri="{FF2B5EF4-FFF2-40B4-BE49-F238E27FC236}">
                <a16:creationId xmlns:a16="http://schemas.microsoft.com/office/drawing/2014/main" id="{8312115B-0073-4A3E-9552-3357568F171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921440" y="0"/>
            <a:ext cx="4069356" cy="6858000"/>
          </a:xfrm>
          <a:prstGeom prst="rect">
            <a:avLst/>
          </a:prstGeom>
        </p:spPr>
      </p:pic>
    </p:spTree>
    <p:extLst>
      <p:ext uri="{BB962C8B-B14F-4D97-AF65-F5344CB8AC3E}">
        <p14:creationId xmlns:p14="http://schemas.microsoft.com/office/powerpoint/2010/main" val="32016732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1.xml><?xml version="1.0" encoding="utf-8"?>
<a:theme xmlns:a="http://schemas.openxmlformats.org/drawingml/2006/main" name="2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2.xml><?xml version="1.0" encoding="utf-8"?>
<a:theme xmlns:a="http://schemas.openxmlformats.org/drawingml/2006/main" name="3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3.xml><?xml version="1.0" encoding="utf-8"?>
<a:theme xmlns:a="http://schemas.openxmlformats.org/drawingml/2006/main" name="4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4.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5.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DA3E9A10-DA9F-4DD8-B50B-5232D30DCC33}" vid="{851D39C6-C268-4F1F-9399-A4174C5AF8C5}"/>
    </a:ext>
  </a:extLst>
</a:theme>
</file>

<file path=ppt/theme/theme6.xml><?xml version="1.0" encoding="utf-8"?>
<a:theme xmlns:a="http://schemas.openxmlformats.org/drawingml/2006/main" name="Content Slides - Light">
  <a:themeElements>
    <a:clrScheme name="VS Studio 11_Light">
      <a:dk1>
        <a:srgbClr val="000000"/>
      </a:dk1>
      <a:lt1>
        <a:srgbClr val="FFFFFF"/>
      </a:lt1>
      <a:dk2>
        <a:srgbClr val="68217A"/>
      </a:dk2>
      <a:lt2>
        <a:srgbClr val="505050"/>
      </a:lt2>
      <a:accent1>
        <a:srgbClr val="68217A"/>
      </a:accent1>
      <a:accent2>
        <a:srgbClr val="00188F"/>
      </a:accent2>
      <a:accent3>
        <a:srgbClr val="BAD80A"/>
      </a:accent3>
      <a:accent4>
        <a:srgbClr val="00BCF2"/>
      </a:accent4>
      <a:accent5>
        <a:srgbClr val="FF8C00"/>
      </a:accent5>
      <a:accent6>
        <a:srgbClr val="009E49"/>
      </a:accent6>
      <a:hlink>
        <a:srgbClr val="00BCF2"/>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lnSpc>
            <a:spcPct val="90000"/>
          </a:lnSpc>
          <a:spcBef>
            <a:spcPct val="0"/>
          </a:spcBef>
          <a:spcAft>
            <a:spcPct val="0"/>
          </a:spcAft>
          <a:defRPr sz="2000" spc="-5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sz="2400" spc="-7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6_7-30269_Server &amp; Tools Business_16x9">
  <a:themeElements>
    <a:clrScheme name="Custom 9">
      <a:dk1>
        <a:srgbClr val="505050"/>
      </a:dk1>
      <a:lt1>
        <a:srgbClr val="FFFFFF"/>
      </a:lt1>
      <a:dk2>
        <a:srgbClr val="505050"/>
      </a:dk2>
      <a:lt2>
        <a:srgbClr val="969696"/>
      </a:lt2>
      <a:accent1>
        <a:srgbClr val="002050"/>
      </a:accent1>
      <a:accent2>
        <a:srgbClr val="0072C6"/>
      </a:accent2>
      <a:accent3>
        <a:srgbClr val="442359"/>
      </a:accent3>
      <a:accent4>
        <a:srgbClr val="68217A"/>
      </a:accent4>
      <a:accent5>
        <a:srgbClr val="DC3C00"/>
      </a:accent5>
      <a:accent6>
        <a:srgbClr val="FF8C00"/>
      </a:accent6>
      <a:hlink>
        <a:srgbClr val="0072C5"/>
      </a:hlink>
      <a:folHlink>
        <a:srgbClr val="96969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eople-Centric IT Customer Conversation Deck - Full Deck 2 Oct_v03.pptx" id="{CDD58DAD-3C0C-4EE5-BCF6-8EEC9E02A637}" vid="{142E583D-6DCD-4F9B-876C-242AC5EFF6D0}"/>
    </a:ext>
  </a:extLst>
</a:theme>
</file>

<file path=ppt/theme/theme8.xml><?xml version="1.0" encoding="utf-8"?>
<a:theme xmlns:a="http://schemas.openxmlformats.org/drawingml/2006/main" name="2_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9.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5EAA1C9FA0BC748BB09321A4F632E0C" ma:contentTypeVersion="12" ma:contentTypeDescription="Create a new document." ma:contentTypeScope="" ma:versionID="bbed866f063d2012de2ab8667048c874">
  <xsd:schema xmlns:xsd="http://www.w3.org/2001/XMLSchema" xmlns:xs="http://www.w3.org/2001/XMLSchema" xmlns:p="http://schemas.microsoft.com/office/2006/metadata/properties" xmlns:ns2="760c5ad1-7eb0-4223-9135-1a1711a44393" xmlns:ns3="fcaf1dcc-510e-4b6a-83f9-dd84f178c28c" targetNamespace="http://schemas.microsoft.com/office/2006/metadata/properties" ma:root="true" ma:fieldsID="ea98e0acfeda4c3aee9934cd0481413d" ns2:_="" ns3:_="">
    <xsd:import namespace="760c5ad1-7eb0-4223-9135-1a1711a44393"/>
    <xsd:import namespace="fcaf1dcc-510e-4b6a-83f9-dd84f178c28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3:SharedWithUsers" minOccurs="0"/>
                <xsd:element ref="ns3:SharedWithDetails" minOccurs="0"/>
                <xsd:element ref="ns2:MediaServiceLocatio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0c5ad1-7eb0-4223-9135-1a1711a443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caf1dcc-510e-4b6a-83f9-dd84f178c28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E400C92-396E-4C43-9CCF-9CDD730F8135}">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21972FED-198B-4A44-BF4D-F25BA519C34A}">
  <ds:schemaRefs>
    <ds:schemaRef ds:uri="http://schemas.microsoft.com/sharepoint/v3/contenttype/forms"/>
  </ds:schemaRefs>
</ds:datastoreItem>
</file>

<file path=customXml/itemProps3.xml><?xml version="1.0" encoding="utf-8"?>
<ds:datastoreItem xmlns:ds="http://schemas.openxmlformats.org/officeDocument/2006/customXml" ds:itemID="{18823EFD-D00F-4E13-9710-125EBCEAA9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60c5ad1-7eb0-4223-9135-1a1711a44393"/>
    <ds:schemaRef ds:uri="fcaf1dcc-510e-4b6a-83f9-dd84f178c28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3791</Words>
  <Application>Microsoft Office PowerPoint</Application>
  <PresentationFormat>Widescreen</PresentationFormat>
  <Paragraphs>375</Paragraphs>
  <Slides>53</Slides>
  <Notes>11</Notes>
  <HiddenSlides>1</HiddenSlides>
  <MMClips>0</MMClips>
  <ScaleCrop>false</ScaleCrop>
  <HeadingPairs>
    <vt:vector size="6" baseType="variant">
      <vt:variant>
        <vt:lpstr>Fonts Used</vt:lpstr>
      </vt:variant>
      <vt:variant>
        <vt:i4>14</vt:i4>
      </vt:variant>
      <vt:variant>
        <vt:lpstr>Theme</vt:lpstr>
      </vt:variant>
      <vt:variant>
        <vt:i4>14</vt:i4>
      </vt:variant>
      <vt:variant>
        <vt:lpstr>Slide Titles</vt:lpstr>
      </vt:variant>
      <vt:variant>
        <vt:i4>53</vt:i4>
      </vt:variant>
    </vt:vector>
  </HeadingPairs>
  <TitlesOfParts>
    <vt:vector size="81" baseType="lpstr">
      <vt:lpstr>-apple-system</vt:lpstr>
      <vt:lpstr>Arial</vt:lpstr>
      <vt:lpstr>Calibri</vt:lpstr>
      <vt:lpstr>Calibri Light</vt:lpstr>
      <vt:lpstr>Consolas</vt:lpstr>
      <vt:lpstr>Courier New</vt:lpstr>
      <vt:lpstr>Impact</vt:lpstr>
      <vt:lpstr>Lucida Grande</vt:lpstr>
      <vt:lpstr>Segoe Pro</vt:lpstr>
      <vt:lpstr>Segoe UI</vt:lpstr>
      <vt:lpstr>Segoe UI Light</vt:lpstr>
      <vt:lpstr>Segoe UI Semibold</vt:lpstr>
      <vt:lpstr>Segoe UI Semilight</vt:lpstr>
      <vt:lpstr>Wingdings</vt:lpstr>
      <vt:lpstr>Office Theme</vt:lpstr>
      <vt:lpstr>1_Office Theme</vt:lpstr>
      <vt:lpstr>2_5-30660_TR21_BO_CT_Template</vt:lpstr>
      <vt:lpstr>1_5-30660_TR21_BO_CT_Template</vt:lpstr>
      <vt:lpstr>5-50033_TR23_BO_CT_Template</vt:lpstr>
      <vt:lpstr>Content Slides - Light</vt:lpstr>
      <vt:lpstr>6_7-30269_Server &amp; Tools Business_16x9</vt:lpstr>
      <vt:lpstr>2_EBC_2017</vt:lpstr>
      <vt:lpstr>1_C+E Readiness Template</vt:lpstr>
      <vt:lpstr>5-30660_TR21_BO_CT_Template</vt:lpstr>
      <vt:lpstr>2_C+E Readiness Template</vt:lpstr>
      <vt:lpstr>3_5-30660_TR21_BO_CT_Template</vt:lpstr>
      <vt:lpstr>4_5-30660_TR21_BO_CT_Template</vt:lpstr>
      <vt:lpstr>White Template</vt:lpstr>
      <vt:lpstr>PowerPoint Presentation</vt:lpstr>
      <vt:lpstr>PowerPoint Presentation</vt:lpstr>
      <vt:lpstr>What The Hack Community Driven Principles</vt:lpstr>
      <vt:lpstr>PowerPoint Presentation</vt:lpstr>
      <vt:lpstr>What The Hack 2020 New Hacks – Thanks to the contributors!</vt:lpstr>
      <vt:lpstr>What The Hack New Hacks – Coming Soon in late 2020!</vt:lpstr>
      <vt:lpstr>How to Create &amp; Author a new Hack</vt:lpstr>
      <vt:lpstr>What The Hack How to Create &amp; Author a new Hack</vt:lpstr>
      <vt:lpstr>What The Hack How to Create &amp; Author a new Hack</vt:lpstr>
      <vt:lpstr>What The Hack Hack Description - Template</vt:lpstr>
      <vt:lpstr>PowerPoint Presentation</vt:lpstr>
      <vt:lpstr>What The Hack Challenge Template</vt:lpstr>
      <vt:lpstr>PowerPoint Presentation</vt:lpstr>
      <vt:lpstr>PowerPoint Presentation</vt:lpstr>
      <vt:lpstr>What The Hack Hack Folder Structure</vt:lpstr>
      <vt:lpstr>How to Host Hack Event (In-person or Virtual)</vt:lpstr>
      <vt:lpstr>What The Hack How to Host a Hack (In-person or Virtually)</vt:lpstr>
      <vt:lpstr>What The Hack Event Requirements</vt:lpstr>
      <vt:lpstr>What The Hack Event Requirements</vt:lpstr>
      <vt:lpstr>What The Hack Event Requirements</vt:lpstr>
      <vt:lpstr>What The Hack Why deliver virtually?</vt:lpstr>
      <vt:lpstr>PowerPoint Presentation</vt:lpstr>
      <vt:lpstr>PowerPoint Presentation</vt:lpstr>
      <vt:lpstr>What The Hack How to Host a Hack – Event Preparation</vt:lpstr>
      <vt:lpstr>What The Hack Event Preparation – Know Your Audience</vt:lpstr>
      <vt:lpstr>What The Hack Microsoft Teams – External Event Considerations</vt:lpstr>
      <vt:lpstr>What The Hack Event Preparation – Microsoft Team Creation</vt:lpstr>
      <vt:lpstr>What The Hack Event Preparation – Microsoft Team Creation</vt:lpstr>
      <vt:lpstr>What The Hack Event Preparation – Microsoft Team Creation</vt:lpstr>
      <vt:lpstr>What The Hack Event Preparation – Microsoft Team Creation</vt:lpstr>
      <vt:lpstr>What The Hack Event Preparation – Microsoft Team Creation</vt:lpstr>
      <vt:lpstr>What The Hack Event Preparation – Microsoft Team Creation</vt:lpstr>
      <vt:lpstr>What The Hack Event Preparation – Microsoft Team Creation</vt:lpstr>
      <vt:lpstr>What The Hack Event Preparation – Microsoft Team Creation</vt:lpstr>
      <vt:lpstr>What The Hack Event Preparation – Getting People To Your Event</vt:lpstr>
      <vt:lpstr>What The Hack Add attendees to the event team</vt:lpstr>
      <vt:lpstr>What The Hack Create Outlook Calendar invite</vt:lpstr>
      <vt:lpstr>What The Hack Create Outlook Calendar invite</vt:lpstr>
      <vt:lpstr>What The Hack Automate Internal Registration with Forms &amp; Flow</vt:lpstr>
      <vt:lpstr>What The Hack How to Host a Hack – Event Day</vt:lpstr>
      <vt:lpstr>What The Hack Kick-Off Meeting – Getting There In-Person</vt:lpstr>
      <vt:lpstr>What The Hack Kick-Off Meeting – Getting There Virtually</vt:lpstr>
      <vt:lpstr>What The Hack Kick-Off Meeting – Logistics &amp; Squad Formation</vt:lpstr>
      <vt:lpstr>What The Hack Event Day – Hacking</vt:lpstr>
      <vt:lpstr>What The Hack Hacking – Lead Coach</vt:lpstr>
      <vt:lpstr>What The Hack Hacking – Coaches</vt:lpstr>
      <vt:lpstr>What The Hack Hacking – Attendees</vt:lpstr>
      <vt:lpstr>What The Hack Stand Ups</vt:lpstr>
      <vt:lpstr>What The Hack Virtual Event Tips</vt:lpstr>
      <vt:lpstr>What The Hack Virtual Event Tips – Time Zone Recommendations</vt:lpstr>
      <vt:lpstr>What The Hack Hybrid Virtual/In-Person Event Recommendations</vt:lpstr>
      <vt:lpstr>What The Hack GitHub Repo</vt:lpstr>
      <vt:lpstr>Thank You!  Good luck hosting your What The Hack event!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2020-05-31T18:51:19Z</dcterms:created>
  <dcterms:modified xsi:type="dcterms:W3CDTF">2021-07-26T16:42:50Z</dcterms:modified>
</cp:coreProperties>
</file>